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2.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5" r:id="rId1"/>
  </p:sldMasterIdLst>
  <p:notesMasterIdLst>
    <p:notesMasterId r:id="rId14"/>
  </p:notesMasterIdLst>
  <p:handoutMasterIdLst>
    <p:handoutMasterId r:id="rId15"/>
  </p:handoutMasterIdLst>
  <p:sldIdLst>
    <p:sldId id="256" r:id="rId2"/>
    <p:sldId id="257" r:id="rId3"/>
    <p:sldId id="258" r:id="rId4"/>
    <p:sldId id="271" r:id="rId5"/>
    <p:sldId id="272" r:id="rId6"/>
    <p:sldId id="273" r:id="rId7"/>
    <p:sldId id="274" r:id="rId8"/>
    <p:sldId id="275" r:id="rId9"/>
    <p:sldId id="268" r:id="rId10"/>
    <p:sldId id="276" r:id="rId11"/>
    <p:sldId id="277" r:id="rId12"/>
    <p:sldId id="278" r:id="rId13"/>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14" autoAdjust="0"/>
  </p:normalViewPr>
  <p:slideViewPr>
    <p:cSldViewPr snapToGrid="0" snapToObjects="1">
      <p:cViewPr>
        <p:scale>
          <a:sx n="81" d="100"/>
          <a:sy n="81" d="100"/>
        </p:scale>
        <p:origin x="-13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1D951D-BEA6-8940-BD81-1835A4E1881B}" type="datetimeFigureOut">
              <a:rPr lang="de-DE" smtClean="0"/>
              <a:t>27.05.14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C2DBFC-CC89-6C47-8659-D74EF57C6724}" type="slidenum">
              <a:rPr lang="de-DE" smtClean="0"/>
              <a:t>‹Nr.›</a:t>
            </a:fld>
            <a:endParaRPr lang="de-DE"/>
          </a:p>
        </p:txBody>
      </p:sp>
    </p:spTree>
    <p:extLst>
      <p:ext uri="{BB962C8B-B14F-4D97-AF65-F5344CB8AC3E}">
        <p14:creationId xmlns:p14="http://schemas.microsoft.com/office/powerpoint/2010/main" val="5223089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29340-ACC4-0F47-AAB1-A8BF849A3D0A}" type="datetimeFigureOut">
              <a:rPr lang="de-DE" smtClean="0"/>
              <a:t>27.05.14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013324-9578-3349-94F1-571C260515B3}" type="slidenum">
              <a:rPr lang="de-DE" smtClean="0"/>
              <a:t>‹Nr.›</a:t>
            </a:fld>
            <a:endParaRPr lang="de-DE"/>
          </a:p>
        </p:txBody>
      </p:sp>
    </p:spTree>
    <p:extLst>
      <p:ext uri="{BB962C8B-B14F-4D97-AF65-F5344CB8AC3E}">
        <p14:creationId xmlns:p14="http://schemas.microsoft.com/office/powerpoint/2010/main" val="2375761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3013324-9578-3349-94F1-571C260515B3}" type="slidenum">
              <a:rPr lang="de-DE" smtClean="0"/>
              <a:t>2</a:t>
            </a:fld>
            <a:endParaRPr lang="de-DE"/>
          </a:p>
        </p:txBody>
      </p:sp>
    </p:spTree>
    <p:extLst>
      <p:ext uri="{BB962C8B-B14F-4D97-AF65-F5344CB8AC3E}">
        <p14:creationId xmlns:p14="http://schemas.microsoft.com/office/powerpoint/2010/main" val="209327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de-DE" smtClean="0"/>
              <a:t>Mastertitelformat bearbeiten</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dirty="0"/>
          </a:p>
        </p:txBody>
      </p:sp>
      <p:sp>
        <p:nvSpPr>
          <p:cNvPr id="4" name="Date Placeholder 3"/>
          <p:cNvSpPr>
            <a:spLocks noGrp="1"/>
          </p:cNvSpPr>
          <p:nvPr>
            <p:ph type="dt" sz="half" idx="10"/>
          </p:nvPr>
        </p:nvSpPr>
        <p:spPr/>
        <p:txBody>
          <a:bodyPr/>
          <a:lstStyle/>
          <a:p>
            <a:r>
              <a:rPr lang="de-DE" smtClean="0"/>
              <a:t>21.05.14</a:t>
            </a:r>
            <a:endParaRPr lang="de-DE" dirty="0"/>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E2AFB5A-8487-9645-AB79-05D6365B0F95}"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de-DE" smtClean="0"/>
              <a:t>Mastertitelformat bearbeiten</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auf Platzhalter ziehen oder durch Klicken auf Symbol hinzufügen</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de-DE" smtClean="0"/>
              <a:t>Mastertextformat bearbeiten</a:t>
            </a:r>
          </a:p>
        </p:txBody>
      </p:sp>
      <p:sp>
        <p:nvSpPr>
          <p:cNvPr id="5" name="Date Placeholder 4"/>
          <p:cNvSpPr>
            <a:spLocks noGrp="1"/>
          </p:cNvSpPr>
          <p:nvPr>
            <p:ph type="dt" sz="half" idx="10"/>
          </p:nvPr>
        </p:nvSpPr>
        <p:spPr>
          <a:xfrm>
            <a:off x="6580094" y="188259"/>
            <a:ext cx="2133600" cy="365125"/>
          </a:xfrm>
        </p:spPr>
        <p:txBody>
          <a:bodyPr/>
          <a:lstStyle/>
          <a:p>
            <a:r>
              <a:rPr lang="de-DE" smtClean="0"/>
              <a:t>21.05.14</a:t>
            </a:r>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E2AFB5A-8487-9645-AB79-05D6365B0F95}"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ild über Beschriftung">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de-DE" smtClean="0"/>
              <a:t>Mastertitelformat bearbeiten</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dirty="0"/>
          </a:p>
        </p:txBody>
      </p:sp>
      <p:sp>
        <p:nvSpPr>
          <p:cNvPr id="4" name="Date Placeholder 3"/>
          <p:cNvSpPr>
            <a:spLocks noGrp="1"/>
          </p:cNvSpPr>
          <p:nvPr>
            <p:ph type="dt" sz="half" idx="10"/>
          </p:nvPr>
        </p:nvSpPr>
        <p:spPr/>
        <p:txBody>
          <a:bodyPr/>
          <a:lstStyle/>
          <a:p>
            <a:r>
              <a:rPr lang="de-DE" smtClean="0"/>
              <a:t>21.05.14</a:t>
            </a:r>
            <a:endParaRPr lang="de-DE" dirty="0"/>
          </a:p>
        </p:txBody>
      </p:sp>
      <p:sp>
        <p:nvSpPr>
          <p:cNvPr id="5" name="Footer Placeholder 4"/>
          <p:cNvSpPr>
            <a:spLocks noGrp="1"/>
          </p:cNvSpPr>
          <p:nvPr>
            <p:ph type="ftr" sz="quarter" idx="11"/>
          </p:nvPr>
        </p:nvSpPr>
        <p:spPr/>
        <p:txBody>
          <a:bodyPr/>
          <a:lstStyle/>
          <a:p>
            <a:endParaRPr lang="de-DE"/>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de-DE" smtClean="0"/>
              <a:t>Bild auf Platzhalter ziehen oder durch Klicken auf Symbol hinzufügen</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Bilder mit Beschriftung">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de-DE" smtClean="0"/>
              <a:t>Mastertitelformat bearbeiten</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dirty="0"/>
          </a:p>
        </p:txBody>
      </p:sp>
      <p:sp>
        <p:nvSpPr>
          <p:cNvPr id="4" name="Date Placeholder 3"/>
          <p:cNvSpPr>
            <a:spLocks noGrp="1"/>
          </p:cNvSpPr>
          <p:nvPr>
            <p:ph type="dt" sz="half" idx="10"/>
          </p:nvPr>
        </p:nvSpPr>
        <p:spPr>
          <a:xfrm>
            <a:off x="6580094" y="188259"/>
            <a:ext cx="2133600" cy="365125"/>
          </a:xfrm>
        </p:spPr>
        <p:txBody>
          <a:bodyPr/>
          <a:lstStyle/>
          <a:p>
            <a:r>
              <a:rPr lang="de-DE" smtClean="0"/>
              <a:t>21.05.14</a:t>
            </a:r>
            <a:endParaRPr lang="de-DE" dirty="0"/>
          </a:p>
        </p:txBody>
      </p:sp>
      <p:sp>
        <p:nvSpPr>
          <p:cNvPr id="5" name="Footer Placeholder 4"/>
          <p:cNvSpPr>
            <a:spLocks noGrp="1"/>
          </p:cNvSpPr>
          <p:nvPr>
            <p:ph type="ftr" sz="quarter" idx="11"/>
          </p:nvPr>
        </p:nvSpPr>
        <p:spPr/>
        <p:txBody>
          <a:bodyPr/>
          <a:lstStyle/>
          <a:p>
            <a:endParaRPr lang="de-DE"/>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de-DE" smtClean="0"/>
              <a:t>Bild auf Platzhalter ziehen oder durch Klicken auf Symbol hinzufügen</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de-DE" smtClean="0"/>
              <a:t>Bild auf Platzhalter ziehen oder durch Klicken auf Symbol hinzufügen</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Bilder mit Beschriftung">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de-DE" smtClean="0"/>
              <a:t>Mastertitelformat bearbeiten</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a:p>
        </p:txBody>
      </p:sp>
      <p:sp>
        <p:nvSpPr>
          <p:cNvPr id="4" name="Date Placeholder 3"/>
          <p:cNvSpPr>
            <a:spLocks noGrp="1"/>
          </p:cNvSpPr>
          <p:nvPr>
            <p:ph type="dt" sz="half" idx="10"/>
          </p:nvPr>
        </p:nvSpPr>
        <p:spPr>
          <a:xfrm>
            <a:off x="6580094" y="188259"/>
            <a:ext cx="2133600" cy="365125"/>
          </a:xfrm>
        </p:spPr>
        <p:txBody>
          <a:bodyPr/>
          <a:lstStyle/>
          <a:p>
            <a:r>
              <a:rPr lang="de-DE" smtClean="0"/>
              <a:t>21.05.14</a:t>
            </a:r>
            <a:endParaRPr lang="de-DE" dirty="0"/>
          </a:p>
        </p:txBody>
      </p:sp>
      <p:sp>
        <p:nvSpPr>
          <p:cNvPr id="5" name="Footer Placeholder 4"/>
          <p:cNvSpPr>
            <a:spLocks noGrp="1"/>
          </p:cNvSpPr>
          <p:nvPr>
            <p:ph type="ftr" sz="quarter" idx="11"/>
          </p:nvPr>
        </p:nvSpPr>
        <p:spPr/>
        <p:txBody>
          <a:bodyPr/>
          <a:lstStyle/>
          <a:p>
            <a:endParaRPr lang="de-DE"/>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de-DE" smtClean="0"/>
              <a:t>Bild auf Platzhalter ziehen oder durch Klicken auf Symbol hinzufügen</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de-DE" smtClean="0"/>
              <a:t>Bild auf Platzhalter ziehen oder durch Klicken auf Symbol hinzufügen</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de-DE" smtClean="0"/>
              <a:t>Bild auf Platzhalter ziehen oder durch Klicken auf Symbol hinzufügen</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Vertical Text Placeholder 2"/>
          <p:cNvSpPr>
            <a:spLocks noGrp="1"/>
          </p:cNvSpPr>
          <p:nvPr>
            <p:ph type="body" orient="vert" idx="1"/>
          </p:nvPr>
        </p:nvSpPr>
        <p:spPr/>
        <p:txBody>
          <a:bodyPr vert="eaVert"/>
          <a:lstStyle>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10"/>
          </p:nvPr>
        </p:nvSpPr>
        <p:spPr/>
        <p:txBody>
          <a:bodyPr/>
          <a:lstStyle/>
          <a:p>
            <a:r>
              <a:rPr lang="de-DE" smtClean="0"/>
              <a:t>21.05.14</a:t>
            </a:r>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E2AFB5A-8487-9645-AB79-05D6365B0F95}" type="slidenum">
              <a:rPr lang="de-DE" smtClean="0"/>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de-DE" smtClean="0"/>
              <a:t>Mastertitelformat bearbeiten</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10"/>
          </p:nvPr>
        </p:nvSpPr>
        <p:spPr/>
        <p:txBody>
          <a:bodyPr/>
          <a:lstStyle/>
          <a:p>
            <a:r>
              <a:rPr lang="de-DE" smtClean="0"/>
              <a:t>21.05.14</a:t>
            </a:r>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E2AFB5A-8487-9645-AB79-05D6365B0F95}"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Content Placeholder 2"/>
          <p:cNvSpPr>
            <a:spLocks noGrp="1"/>
          </p:cNvSpPr>
          <p:nvPr>
            <p:ph idx="1"/>
          </p:nvPr>
        </p:nvSpPr>
        <p:spPr/>
        <p:txBody>
          <a:bodyPr/>
          <a:lstStyle>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10"/>
          </p:nvPr>
        </p:nvSpPr>
        <p:spPr/>
        <p:txBody>
          <a:bodyPr/>
          <a:lstStyle/>
          <a:p>
            <a:r>
              <a:rPr lang="de-DE" smtClean="0"/>
              <a:t>21.05.14</a:t>
            </a:r>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E2AFB5A-8487-9645-AB79-05D6365B0F95}"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folie mit Bild">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de-DE" smtClean="0"/>
              <a:t>Mastertitelformat bearbeiten</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dirty="0"/>
          </a:p>
        </p:txBody>
      </p:sp>
      <p:sp>
        <p:nvSpPr>
          <p:cNvPr id="4" name="Date Placeholder 3"/>
          <p:cNvSpPr>
            <a:spLocks noGrp="1"/>
          </p:cNvSpPr>
          <p:nvPr>
            <p:ph type="dt" sz="half" idx="10"/>
          </p:nvPr>
        </p:nvSpPr>
        <p:spPr/>
        <p:txBody>
          <a:bodyPr/>
          <a:lstStyle/>
          <a:p>
            <a:r>
              <a:rPr lang="de-DE" smtClean="0"/>
              <a:t>21.05.14</a:t>
            </a:r>
            <a:endParaRPr lang="de-DE" dirty="0"/>
          </a:p>
        </p:txBody>
      </p:sp>
      <p:sp>
        <p:nvSpPr>
          <p:cNvPr id="5" name="Footer Placeholder 4"/>
          <p:cNvSpPr>
            <a:spLocks noGrp="1"/>
          </p:cNvSpPr>
          <p:nvPr>
            <p:ph type="ftr" sz="quarter" idx="11"/>
          </p:nvPr>
        </p:nvSpPr>
        <p:spPr/>
        <p:txBody>
          <a:bodyPr/>
          <a:lstStyle/>
          <a:p>
            <a:endParaRPr lang="de-DE"/>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de-DE" smtClean="0"/>
              <a:t>Bild auf Platzhalter ziehen oder durch Klicken auf Symbol hinzufügen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de-DE" smtClean="0"/>
              <a:t>Mastertitelformat bearbeiten</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e Placeholder 3"/>
          <p:cNvSpPr>
            <a:spLocks noGrp="1"/>
          </p:cNvSpPr>
          <p:nvPr>
            <p:ph type="dt" sz="half" idx="10"/>
          </p:nvPr>
        </p:nvSpPr>
        <p:spPr/>
        <p:txBody>
          <a:bodyPr/>
          <a:lstStyle/>
          <a:p>
            <a:r>
              <a:rPr lang="de-DE" smtClean="0"/>
              <a:t>21.05.14</a:t>
            </a:r>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E2AFB5A-8487-9645-AB79-05D6365B0F95}"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5" name="Date Placeholder 4"/>
          <p:cNvSpPr>
            <a:spLocks noGrp="1"/>
          </p:cNvSpPr>
          <p:nvPr>
            <p:ph type="dt" sz="half" idx="10"/>
          </p:nvPr>
        </p:nvSpPr>
        <p:spPr>
          <a:xfrm>
            <a:off x="6580094" y="188259"/>
            <a:ext cx="2133600" cy="365125"/>
          </a:xfrm>
        </p:spPr>
        <p:txBody>
          <a:bodyPr/>
          <a:lstStyle/>
          <a:p>
            <a:r>
              <a:rPr lang="de-DE" smtClean="0"/>
              <a:t>21.05.14</a:t>
            </a:r>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E2AFB5A-8487-9645-AB79-05D6365B0F95}"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Mastertitelformat bearbeiten</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7" name="Date Placeholder 6"/>
          <p:cNvSpPr>
            <a:spLocks noGrp="1"/>
          </p:cNvSpPr>
          <p:nvPr>
            <p:ph type="dt" sz="half" idx="10"/>
          </p:nvPr>
        </p:nvSpPr>
        <p:spPr>
          <a:xfrm>
            <a:off x="6580094" y="188259"/>
            <a:ext cx="2133600" cy="365125"/>
          </a:xfrm>
        </p:spPr>
        <p:txBody>
          <a:bodyPr/>
          <a:lstStyle/>
          <a:p>
            <a:r>
              <a:rPr lang="de-DE" smtClean="0"/>
              <a:t>21.05.14</a:t>
            </a:r>
            <a:endParaRPr lang="de-DE"/>
          </a:p>
        </p:txBody>
      </p:sp>
      <p:sp>
        <p:nvSpPr>
          <p:cNvPr id="8" name="Footer Placeholder 7"/>
          <p:cNvSpPr>
            <a:spLocks noGrp="1"/>
          </p:cNvSpPr>
          <p:nvPr>
            <p:ph type="ftr" sz="quarter" idx="11"/>
          </p:nvPr>
        </p:nvSpPr>
        <p:spPr>
          <a:xfrm>
            <a:off x="1120588" y="188259"/>
            <a:ext cx="2895600" cy="365125"/>
          </a:xfrm>
        </p:spPr>
        <p:txBody>
          <a:bodyPr/>
          <a:lstStyle/>
          <a:p>
            <a:endParaRPr lang="de-DE"/>
          </a:p>
        </p:txBody>
      </p:sp>
      <p:sp>
        <p:nvSpPr>
          <p:cNvPr id="9" name="Slide Number Placeholder 8"/>
          <p:cNvSpPr>
            <a:spLocks noGrp="1"/>
          </p:cNvSpPr>
          <p:nvPr>
            <p:ph type="sldNum" sz="quarter" idx="12"/>
          </p:nvPr>
        </p:nvSpPr>
        <p:spPr/>
        <p:txBody>
          <a:bodyPr/>
          <a:lstStyle/>
          <a:p>
            <a:fld id="{1E2AFB5A-8487-9645-AB79-05D6365B0F95}" type="slidenum">
              <a:rPr lang="de-DE" smtClean="0"/>
              <a:t>‹Nr.›</a:t>
            </a:fld>
            <a:endParaRPr lang="de-DE"/>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Date Placeholder 2"/>
          <p:cNvSpPr>
            <a:spLocks noGrp="1"/>
          </p:cNvSpPr>
          <p:nvPr>
            <p:ph type="dt" sz="half" idx="10"/>
          </p:nvPr>
        </p:nvSpPr>
        <p:spPr/>
        <p:txBody>
          <a:bodyPr/>
          <a:lstStyle/>
          <a:p>
            <a:r>
              <a:rPr lang="de-DE" smtClean="0"/>
              <a:t>21.05.14</a:t>
            </a:r>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E2AFB5A-8487-9645-AB79-05D6365B0F95}"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e-DE" smtClean="0"/>
              <a:t>21.05.14</a:t>
            </a:r>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E2AFB5A-8487-9645-AB79-05D6365B0F95}"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de-DE" smtClean="0"/>
              <a:t>Mastertitelformat bearbeiten</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a:xfrm>
            <a:off x="6580094" y="188259"/>
            <a:ext cx="2133600" cy="365125"/>
          </a:xfrm>
        </p:spPr>
        <p:txBody>
          <a:bodyPr/>
          <a:lstStyle/>
          <a:p>
            <a:r>
              <a:rPr lang="de-DE" smtClean="0"/>
              <a:t>21.05.14</a:t>
            </a:r>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E2AFB5A-8487-9645-AB79-05D6365B0F95}"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752096"/>
            <a:ext cx="8913813" cy="914400"/>
          </a:xfrm>
          <a:prstGeom prst="rect">
            <a:avLst/>
          </a:prstGeom>
          <a:solidFill>
            <a:schemeClr val="tx2"/>
          </a:solidFill>
        </p:spPr>
        <p:txBody>
          <a:bodyPr vert="horz" lIns="1188720" tIns="45720" rIns="274320" bIns="45720" rtlCol="0" anchor="ctr">
            <a:normAutofit/>
          </a:bodyPr>
          <a:lstStyle/>
          <a:p>
            <a:r>
              <a:rPr lang="de-DE" smtClean="0"/>
              <a:t>Mastertitelformat bearbeiten</a:t>
            </a:r>
            <a:endParaRPr/>
          </a:p>
        </p:txBody>
      </p:sp>
      <p:sp>
        <p:nvSpPr>
          <p:cNvPr id="3" name="Text Placeholder 2"/>
          <p:cNvSpPr>
            <a:spLocks noGrp="1"/>
          </p:cNvSpPr>
          <p:nvPr>
            <p:ph type="body" idx="1"/>
          </p:nvPr>
        </p:nvSpPr>
        <p:spPr>
          <a:xfrm>
            <a:off x="1114424" y="1998152"/>
            <a:ext cx="7610476" cy="4268177"/>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r>
              <a:rPr lang="de-DE" smtClean="0"/>
              <a:t>21.05.14</a:t>
            </a:r>
            <a:endParaRPr lang="de-DE" dirty="0"/>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de-DE"/>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1E2AFB5A-8487-9645-AB79-05D6365B0F95}" type="slidenum">
              <a:rPr lang="de-DE" smtClean="0"/>
              <a:t>‹Nr.›</a:t>
            </a:fld>
            <a:endParaRPr lang="de-DE"/>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 id="2147483820" r:id="rId15"/>
  </p:sldLayoutIdLst>
  <p:hf sldNum="0" hdr="0" ftr="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t>Computational</a:t>
            </a:r>
            <a:r>
              <a:rPr lang="de-DE" dirty="0" smtClean="0"/>
              <a:t> </a:t>
            </a:r>
            <a:r>
              <a:rPr lang="de-DE" dirty="0" err="1" smtClean="0"/>
              <a:t>Morphology</a:t>
            </a:r>
            <a:endParaRPr lang="de-DE" dirty="0"/>
          </a:p>
        </p:txBody>
      </p:sp>
      <p:sp>
        <p:nvSpPr>
          <p:cNvPr id="3" name="Untertitel 2"/>
          <p:cNvSpPr>
            <a:spLocks noGrp="1"/>
          </p:cNvSpPr>
          <p:nvPr>
            <p:ph type="subTitle" idx="1"/>
          </p:nvPr>
        </p:nvSpPr>
        <p:spPr/>
        <p:txBody>
          <a:bodyPr/>
          <a:lstStyle/>
          <a:p>
            <a:r>
              <a:rPr lang="de-DE" sz="2000" dirty="0" err="1" smtClean="0"/>
              <a:t>Morphological</a:t>
            </a:r>
            <a:r>
              <a:rPr lang="de-DE" sz="2000" dirty="0" smtClean="0"/>
              <a:t> </a:t>
            </a:r>
            <a:r>
              <a:rPr lang="de-DE" sz="2000" dirty="0" err="1" smtClean="0"/>
              <a:t>Operations</a:t>
            </a:r>
            <a:r>
              <a:rPr lang="de-DE" sz="2000" dirty="0" smtClean="0"/>
              <a:t> II</a:t>
            </a:r>
          </a:p>
          <a:p>
            <a:endParaRPr lang="de-DE" dirty="0" smtClean="0"/>
          </a:p>
          <a:p>
            <a:endParaRPr lang="de-DE" dirty="0"/>
          </a:p>
          <a:p>
            <a:pPr>
              <a:lnSpc>
                <a:spcPct val="60000"/>
              </a:lnSpc>
            </a:pPr>
            <a:r>
              <a:rPr lang="de-DE" dirty="0" err="1" smtClean="0"/>
              <a:t>Lecturer</a:t>
            </a:r>
            <a:r>
              <a:rPr lang="de-DE" dirty="0" smtClean="0"/>
              <a:t>: </a:t>
            </a:r>
            <a:r>
              <a:rPr lang="de-DE" dirty="0" err="1" smtClean="0"/>
              <a:t>Yulia</a:t>
            </a:r>
            <a:r>
              <a:rPr lang="de-DE" dirty="0" smtClean="0"/>
              <a:t> </a:t>
            </a:r>
            <a:r>
              <a:rPr lang="de-DE" dirty="0" err="1" smtClean="0"/>
              <a:t>Zinova</a:t>
            </a:r>
            <a:endParaRPr lang="de-DE" dirty="0" smtClean="0"/>
          </a:p>
          <a:p>
            <a:pPr>
              <a:lnSpc>
                <a:spcPct val="60000"/>
              </a:lnSpc>
            </a:pPr>
            <a:r>
              <a:rPr lang="de-DE" dirty="0" smtClean="0"/>
              <a:t>Date: 21.05.2014</a:t>
            </a:r>
          </a:p>
        </p:txBody>
      </p:sp>
      <p:sp>
        <p:nvSpPr>
          <p:cNvPr id="5" name="Datumsplatzhalter 4"/>
          <p:cNvSpPr>
            <a:spLocks noGrp="1"/>
          </p:cNvSpPr>
          <p:nvPr>
            <p:ph type="dt" sz="half" idx="10"/>
          </p:nvPr>
        </p:nvSpPr>
        <p:spPr/>
        <p:txBody>
          <a:bodyPr/>
          <a:lstStyle/>
          <a:p>
            <a:r>
              <a:rPr lang="de-DE" smtClean="0"/>
              <a:t>21.05.14</a:t>
            </a:r>
            <a:endParaRPr lang="de-DE" dirty="0"/>
          </a:p>
        </p:txBody>
      </p:sp>
    </p:spTree>
    <p:extLst>
      <p:ext uri="{BB962C8B-B14F-4D97-AF65-F5344CB8AC3E}">
        <p14:creationId xmlns:p14="http://schemas.microsoft.com/office/powerpoint/2010/main" val="2812023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Extrametrical</a:t>
            </a:r>
            <a:r>
              <a:rPr lang="de-DE" dirty="0" smtClean="0"/>
              <a:t> </a:t>
            </a:r>
            <a:r>
              <a:rPr lang="de-DE" dirty="0" err="1" smtClean="0"/>
              <a:t>infixation</a:t>
            </a:r>
            <a:r>
              <a:rPr lang="de-DE" dirty="0" smtClean="0"/>
              <a:t> </a:t>
            </a:r>
            <a:endParaRPr lang="de-DE" dirty="0"/>
          </a:p>
        </p:txBody>
      </p:sp>
      <p:sp>
        <p:nvSpPr>
          <p:cNvPr id="3" name="Inhaltsplatzhalter 2"/>
          <p:cNvSpPr>
            <a:spLocks noGrp="1"/>
          </p:cNvSpPr>
          <p:nvPr>
            <p:ph idx="1"/>
          </p:nvPr>
        </p:nvSpPr>
        <p:spPr/>
        <p:txBody>
          <a:bodyPr/>
          <a:lstStyle/>
          <a:p>
            <a:r>
              <a:rPr lang="de-DE" dirty="0" smtClean="0"/>
              <a:t>The </a:t>
            </a:r>
            <a:r>
              <a:rPr lang="de-DE" dirty="0" err="1" smtClean="0"/>
              <a:t>two</a:t>
            </a:r>
            <a:r>
              <a:rPr lang="de-DE" dirty="0" smtClean="0"/>
              <a:t> </a:t>
            </a:r>
            <a:r>
              <a:rPr lang="de-DE" dirty="0" err="1" smtClean="0"/>
              <a:t>transducers</a:t>
            </a:r>
            <a:r>
              <a:rPr lang="de-DE" dirty="0" smtClean="0"/>
              <a:t> </a:t>
            </a:r>
            <a:r>
              <a:rPr lang="de-DE" dirty="0" err="1" smtClean="0"/>
              <a:t>for</a:t>
            </a:r>
            <a:r>
              <a:rPr lang="de-DE" dirty="0" smtClean="0"/>
              <a:t> </a:t>
            </a:r>
            <a:r>
              <a:rPr lang="de-DE" dirty="0" err="1" smtClean="0"/>
              <a:t>example</a:t>
            </a:r>
            <a:r>
              <a:rPr lang="de-DE" dirty="0" smtClean="0"/>
              <a:t> 4: </a:t>
            </a:r>
          </a:p>
          <a:p>
            <a:pPr marL="0" indent="0">
              <a:buNone/>
            </a:pPr>
            <a:endParaRPr lang="de-DE" dirty="0"/>
          </a:p>
        </p:txBody>
      </p:sp>
      <p:sp>
        <p:nvSpPr>
          <p:cNvPr id="5" name="Datumsplatzhalter 4"/>
          <p:cNvSpPr>
            <a:spLocks noGrp="1"/>
          </p:cNvSpPr>
          <p:nvPr>
            <p:ph type="dt" sz="half" idx="10"/>
          </p:nvPr>
        </p:nvSpPr>
        <p:spPr/>
        <p:txBody>
          <a:bodyPr/>
          <a:lstStyle/>
          <a:p>
            <a:r>
              <a:rPr lang="de-DE" smtClean="0"/>
              <a:t>21.05.14</a:t>
            </a:r>
            <a:endParaRPr lang="de-DE"/>
          </a:p>
        </p:txBody>
      </p:sp>
      <p:pic>
        <p:nvPicPr>
          <p:cNvPr id="6" name="Bild 5" descr="t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424" y="2438399"/>
            <a:ext cx="6200898" cy="2140133"/>
          </a:xfrm>
          <a:prstGeom prst="rect">
            <a:avLst/>
          </a:prstGeom>
        </p:spPr>
      </p:pic>
      <p:sp>
        <p:nvSpPr>
          <p:cNvPr id="7" name="Textfeld 6"/>
          <p:cNvSpPr txBox="1"/>
          <p:nvPr/>
        </p:nvSpPr>
        <p:spPr>
          <a:xfrm>
            <a:off x="2869013" y="2838064"/>
            <a:ext cx="830916" cy="369332"/>
          </a:xfrm>
          <a:prstGeom prst="rect">
            <a:avLst/>
          </a:prstGeom>
          <a:noFill/>
        </p:spPr>
        <p:txBody>
          <a:bodyPr wrap="square" rtlCol="0">
            <a:spAutoFit/>
          </a:bodyPr>
          <a:lstStyle/>
          <a:p>
            <a:r>
              <a:rPr lang="de-DE" dirty="0" err="1"/>
              <a:t>ε</a:t>
            </a:r>
            <a:r>
              <a:rPr lang="de-DE" dirty="0" smtClean="0"/>
              <a:t>: &gt;</a:t>
            </a:r>
            <a:endParaRPr lang="de-DE" dirty="0"/>
          </a:p>
        </p:txBody>
      </p:sp>
      <p:sp>
        <p:nvSpPr>
          <p:cNvPr id="8" name="Textfeld 7"/>
          <p:cNvSpPr txBox="1"/>
          <p:nvPr/>
        </p:nvSpPr>
        <p:spPr>
          <a:xfrm>
            <a:off x="3852329" y="3680380"/>
            <a:ext cx="830916" cy="369332"/>
          </a:xfrm>
          <a:prstGeom prst="rect">
            <a:avLst/>
          </a:prstGeom>
          <a:noFill/>
        </p:spPr>
        <p:txBody>
          <a:bodyPr wrap="square" rtlCol="0">
            <a:spAutoFit/>
          </a:bodyPr>
          <a:lstStyle/>
          <a:p>
            <a:r>
              <a:rPr lang="de-DE" dirty="0" err="1"/>
              <a:t>ε</a:t>
            </a:r>
            <a:r>
              <a:rPr lang="de-DE" dirty="0" smtClean="0"/>
              <a:t>: &gt;</a:t>
            </a:r>
            <a:endParaRPr lang="de-DE" dirty="0"/>
          </a:p>
        </p:txBody>
      </p:sp>
      <p:sp>
        <p:nvSpPr>
          <p:cNvPr id="9" name="Textfeld 8"/>
          <p:cNvSpPr txBox="1"/>
          <p:nvPr/>
        </p:nvSpPr>
        <p:spPr>
          <a:xfrm>
            <a:off x="1923978" y="3653316"/>
            <a:ext cx="830916" cy="369332"/>
          </a:xfrm>
          <a:prstGeom prst="rect">
            <a:avLst/>
          </a:prstGeom>
          <a:noFill/>
        </p:spPr>
        <p:txBody>
          <a:bodyPr wrap="square" rtlCol="0">
            <a:spAutoFit/>
          </a:bodyPr>
          <a:lstStyle/>
          <a:p>
            <a:r>
              <a:rPr lang="de-DE" dirty="0" smtClean="0"/>
              <a:t>C: </a:t>
            </a:r>
            <a:r>
              <a:rPr lang="de-DE" dirty="0"/>
              <a:t>C</a:t>
            </a:r>
          </a:p>
        </p:txBody>
      </p:sp>
      <p:sp>
        <p:nvSpPr>
          <p:cNvPr id="10" name="Textfeld 9"/>
          <p:cNvSpPr txBox="1"/>
          <p:nvPr/>
        </p:nvSpPr>
        <p:spPr>
          <a:xfrm>
            <a:off x="5263320" y="2838064"/>
            <a:ext cx="830916" cy="369332"/>
          </a:xfrm>
          <a:prstGeom prst="rect">
            <a:avLst/>
          </a:prstGeom>
          <a:noFill/>
        </p:spPr>
        <p:txBody>
          <a:bodyPr wrap="square" rtlCol="0">
            <a:spAutoFit/>
          </a:bodyPr>
          <a:lstStyle/>
          <a:p>
            <a:r>
              <a:rPr lang="de-DE" dirty="0" smtClean="0"/>
              <a:t>V: V</a:t>
            </a:r>
            <a:endParaRPr lang="de-DE" dirty="0"/>
          </a:p>
        </p:txBody>
      </p:sp>
      <p:sp>
        <p:nvSpPr>
          <p:cNvPr id="11" name="Textfeld 10"/>
          <p:cNvSpPr txBox="1"/>
          <p:nvPr/>
        </p:nvSpPr>
        <p:spPr>
          <a:xfrm>
            <a:off x="7158542" y="3010542"/>
            <a:ext cx="993842" cy="369332"/>
          </a:xfrm>
          <a:prstGeom prst="rect">
            <a:avLst/>
          </a:prstGeom>
          <a:noFill/>
        </p:spPr>
        <p:txBody>
          <a:bodyPr wrap="square" rtlCol="0">
            <a:spAutoFit/>
          </a:bodyPr>
          <a:lstStyle/>
          <a:p>
            <a:r>
              <a:rPr lang="de-DE" dirty="0" smtClean="0"/>
              <a:t>Σ:</a:t>
            </a:r>
            <a:r>
              <a:rPr lang="de-DE" dirty="0"/>
              <a:t>Σ</a:t>
            </a:r>
          </a:p>
        </p:txBody>
      </p:sp>
      <p:sp>
        <p:nvSpPr>
          <p:cNvPr id="12" name="Textfeld 11"/>
          <p:cNvSpPr txBox="1"/>
          <p:nvPr/>
        </p:nvSpPr>
        <p:spPr>
          <a:xfrm>
            <a:off x="486007" y="3026222"/>
            <a:ext cx="612739" cy="369332"/>
          </a:xfrm>
          <a:prstGeom prst="rect">
            <a:avLst/>
          </a:prstGeom>
          <a:noFill/>
        </p:spPr>
        <p:txBody>
          <a:bodyPr wrap="square" rtlCol="0">
            <a:spAutoFit/>
          </a:bodyPr>
          <a:lstStyle/>
          <a:p>
            <a:r>
              <a:rPr lang="de-DE" dirty="0"/>
              <a:t>T</a:t>
            </a:r>
            <a:r>
              <a:rPr lang="de-DE" baseline="-25000" dirty="0"/>
              <a:t>1</a:t>
            </a:r>
            <a:endParaRPr lang="de-DE" dirty="0"/>
          </a:p>
        </p:txBody>
      </p:sp>
      <p:sp>
        <p:nvSpPr>
          <p:cNvPr id="13" name="Rechteck 12"/>
          <p:cNvSpPr/>
          <p:nvPr/>
        </p:nvSpPr>
        <p:spPr>
          <a:xfrm>
            <a:off x="575695" y="5078883"/>
            <a:ext cx="368235" cy="369332"/>
          </a:xfrm>
          <a:prstGeom prst="rect">
            <a:avLst/>
          </a:prstGeom>
        </p:spPr>
        <p:txBody>
          <a:bodyPr wrap="none">
            <a:spAutoFit/>
          </a:bodyPr>
          <a:lstStyle/>
          <a:p>
            <a:r>
              <a:rPr lang="de-DE" dirty="0" smtClean="0"/>
              <a:t>T</a:t>
            </a:r>
            <a:r>
              <a:rPr lang="de-DE" baseline="-25000" dirty="0" smtClean="0"/>
              <a:t>2</a:t>
            </a:r>
            <a:endParaRPr lang="de-DE" dirty="0"/>
          </a:p>
        </p:txBody>
      </p:sp>
      <p:pic>
        <p:nvPicPr>
          <p:cNvPr id="14" name="Bild 13" descr="t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709" y="4757874"/>
            <a:ext cx="3713920" cy="1966193"/>
          </a:xfrm>
          <a:prstGeom prst="rect">
            <a:avLst/>
          </a:prstGeom>
        </p:spPr>
      </p:pic>
      <p:sp>
        <p:nvSpPr>
          <p:cNvPr id="15" name="Textfeld 14"/>
          <p:cNvSpPr txBox="1"/>
          <p:nvPr/>
        </p:nvSpPr>
        <p:spPr>
          <a:xfrm>
            <a:off x="2445716" y="5723167"/>
            <a:ext cx="1254213" cy="369332"/>
          </a:xfrm>
          <a:prstGeom prst="rect">
            <a:avLst/>
          </a:prstGeom>
          <a:noFill/>
        </p:spPr>
        <p:txBody>
          <a:bodyPr wrap="square" rtlCol="0">
            <a:spAutoFit/>
          </a:bodyPr>
          <a:lstStyle/>
          <a:p>
            <a:r>
              <a:rPr lang="de-DE" dirty="0" err="1"/>
              <a:t>ε</a:t>
            </a:r>
            <a:r>
              <a:rPr lang="de-DE" dirty="0" smtClean="0"/>
              <a:t>:+</a:t>
            </a:r>
            <a:r>
              <a:rPr lang="de-DE" dirty="0" err="1" smtClean="0"/>
              <a:t>be</a:t>
            </a:r>
            <a:endParaRPr lang="de-DE" dirty="0"/>
          </a:p>
        </p:txBody>
      </p:sp>
      <p:sp>
        <p:nvSpPr>
          <p:cNvPr id="16" name="Textfeld 15"/>
          <p:cNvSpPr txBox="1"/>
          <p:nvPr/>
        </p:nvSpPr>
        <p:spPr>
          <a:xfrm>
            <a:off x="1453651" y="4531492"/>
            <a:ext cx="1128792" cy="646331"/>
          </a:xfrm>
          <a:prstGeom prst="rect">
            <a:avLst/>
          </a:prstGeom>
          <a:noFill/>
        </p:spPr>
        <p:txBody>
          <a:bodyPr wrap="square" rtlCol="0">
            <a:spAutoFit/>
          </a:bodyPr>
          <a:lstStyle/>
          <a:p>
            <a:r>
              <a:rPr lang="de-DE" dirty="0" smtClean="0"/>
              <a:t>Σ:Σ</a:t>
            </a:r>
          </a:p>
          <a:p>
            <a:r>
              <a:rPr lang="de-DE" dirty="0" smtClean="0"/>
              <a:t>&gt; : um</a:t>
            </a:r>
            <a:endParaRPr lang="de-DE" dirty="0"/>
          </a:p>
        </p:txBody>
      </p:sp>
    </p:spTree>
    <p:extLst>
      <p:ext uri="{BB962C8B-B14F-4D97-AF65-F5344CB8AC3E}">
        <p14:creationId xmlns:p14="http://schemas.microsoft.com/office/powerpoint/2010/main" val="1968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Positively</a:t>
            </a:r>
            <a:r>
              <a:rPr lang="de-DE" dirty="0" smtClean="0"/>
              <a:t> </a:t>
            </a:r>
            <a:r>
              <a:rPr lang="de-DE" dirty="0" err="1" smtClean="0"/>
              <a:t>circumscribed</a:t>
            </a:r>
            <a:r>
              <a:rPr lang="de-DE" dirty="0" smtClean="0"/>
              <a:t> </a:t>
            </a:r>
            <a:r>
              <a:rPr lang="de-DE" dirty="0" err="1" smtClean="0"/>
              <a:t>infixation</a:t>
            </a:r>
            <a:endParaRPr lang="de-DE" dirty="0"/>
          </a:p>
        </p:txBody>
      </p:sp>
      <p:sp>
        <p:nvSpPr>
          <p:cNvPr id="3" name="Inhaltsplatzhalter 2"/>
          <p:cNvSpPr>
            <a:spLocks noGrp="1"/>
          </p:cNvSpPr>
          <p:nvPr>
            <p:ph idx="1"/>
          </p:nvPr>
        </p:nvSpPr>
        <p:spPr/>
        <p:txBody>
          <a:bodyPr/>
          <a:lstStyle/>
          <a:p>
            <a:r>
              <a:rPr lang="en-GB" dirty="0" smtClean="0"/>
              <a:t>An example (</a:t>
            </a:r>
            <a:r>
              <a:rPr lang="en-GB" b="1" dirty="0" smtClean="0"/>
              <a:t>example 5</a:t>
            </a:r>
            <a:r>
              <a:rPr lang="en-GB" dirty="0" smtClean="0"/>
              <a:t>) of </a:t>
            </a:r>
            <a:r>
              <a:rPr lang="en-GB" dirty="0" err="1" smtClean="0"/>
              <a:t>infixation</a:t>
            </a:r>
            <a:r>
              <a:rPr lang="en-GB" dirty="0" smtClean="0"/>
              <a:t> that attaches </a:t>
            </a:r>
            <a:r>
              <a:rPr lang="en-GB" dirty="0" smtClean="0"/>
              <a:t>to </a:t>
            </a:r>
            <a:r>
              <a:rPr lang="en-GB" dirty="0" err="1" smtClean="0"/>
              <a:t>prosodically</a:t>
            </a:r>
            <a:r>
              <a:rPr lang="en-GB" dirty="0" smtClean="0"/>
              <a:t> defined portion of the base is the language </a:t>
            </a:r>
            <a:r>
              <a:rPr lang="en-GB" dirty="0" err="1" smtClean="0"/>
              <a:t>Ulwa</a:t>
            </a:r>
            <a:r>
              <a:rPr lang="en-GB" dirty="0" smtClean="0"/>
              <a:t>. The prosodic unit is a </a:t>
            </a:r>
            <a:r>
              <a:rPr lang="en-GB" i="1" dirty="0" smtClean="0"/>
              <a:t>iambic foot</a:t>
            </a:r>
            <a:r>
              <a:rPr lang="en-GB" dirty="0" smtClean="0"/>
              <a:t>. The infixes (personal possessive markers in </a:t>
            </a:r>
            <a:r>
              <a:rPr lang="en-GB" dirty="0" err="1" smtClean="0"/>
              <a:t>Ulwa</a:t>
            </a:r>
            <a:r>
              <a:rPr lang="en-GB" dirty="0" smtClean="0"/>
              <a:t>) suffix to the first foot of the word.</a:t>
            </a:r>
            <a:endParaRPr lang="en-GB" dirty="0"/>
          </a:p>
        </p:txBody>
      </p:sp>
      <p:sp>
        <p:nvSpPr>
          <p:cNvPr id="5" name="Datumsplatzhalter 4"/>
          <p:cNvSpPr>
            <a:spLocks noGrp="1"/>
          </p:cNvSpPr>
          <p:nvPr>
            <p:ph type="dt" sz="half" idx="10"/>
          </p:nvPr>
        </p:nvSpPr>
        <p:spPr/>
        <p:txBody>
          <a:bodyPr/>
          <a:lstStyle/>
          <a:p>
            <a:r>
              <a:rPr lang="de-DE" smtClean="0"/>
              <a:t>21.05.14</a:t>
            </a:r>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1763971860"/>
              </p:ext>
            </p:extLst>
          </p:nvPr>
        </p:nvGraphicFramePr>
        <p:xfrm>
          <a:off x="1271204" y="3711498"/>
          <a:ext cx="7398548" cy="3114039"/>
        </p:xfrm>
        <a:graphic>
          <a:graphicData uri="http://schemas.openxmlformats.org/drawingml/2006/table">
            <a:tbl>
              <a:tblPr firstRow="1" bandRow="1">
                <a:tableStyleId>{073A0DAA-6AF3-43AB-8588-CEC1D06C72B9}</a:tableStyleId>
              </a:tblPr>
              <a:tblGrid>
                <a:gridCol w="1849637"/>
                <a:gridCol w="1849637"/>
                <a:gridCol w="1849637"/>
                <a:gridCol w="1849637"/>
              </a:tblGrid>
              <a:tr h="0">
                <a:tc>
                  <a:txBody>
                    <a:bodyPr/>
                    <a:lstStyle/>
                    <a:p>
                      <a:pPr algn="ctr"/>
                      <a:r>
                        <a:rPr lang="en-GB" sz="1400" noProof="0" dirty="0" smtClean="0"/>
                        <a:t>Initial form </a:t>
                      </a:r>
                      <a:endParaRPr lang="en-GB" sz="1400" noProof="0" dirty="0"/>
                    </a:p>
                  </a:txBody>
                  <a:tcPr/>
                </a:tc>
                <a:tc>
                  <a:txBody>
                    <a:bodyPr/>
                    <a:lstStyle/>
                    <a:p>
                      <a:pPr algn="ctr"/>
                      <a:r>
                        <a:rPr lang="en-GB" sz="1400" noProof="0" dirty="0" smtClean="0"/>
                        <a:t>Translation</a:t>
                      </a:r>
                      <a:r>
                        <a:rPr lang="en-GB" sz="1400" baseline="0" noProof="0" dirty="0" smtClean="0"/>
                        <a:t> </a:t>
                      </a:r>
                      <a:endParaRPr lang="en-GB" sz="1400" noProof="0" dirty="0"/>
                    </a:p>
                  </a:txBody>
                  <a:tcPr/>
                </a:tc>
                <a:tc>
                  <a:txBody>
                    <a:bodyPr/>
                    <a:lstStyle/>
                    <a:p>
                      <a:pPr algn="ctr"/>
                      <a:r>
                        <a:rPr lang="en-GB" sz="1400" noProof="0" dirty="0" smtClean="0"/>
                        <a:t>With</a:t>
                      </a:r>
                      <a:r>
                        <a:rPr lang="en-GB" sz="1400" baseline="0" noProof="0" dirty="0" smtClean="0"/>
                        <a:t> possessive marker</a:t>
                      </a:r>
                      <a:endParaRPr lang="en-GB" sz="1400" noProof="0" dirty="0"/>
                    </a:p>
                  </a:txBody>
                  <a:tcPr/>
                </a:tc>
                <a:tc>
                  <a:txBody>
                    <a:bodyPr/>
                    <a:lstStyle/>
                    <a:p>
                      <a:pPr algn="ctr"/>
                      <a:r>
                        <a:rPr lang="en-GB" sz="1400" noProof="0" dirty="0" smtClean="0"/>
                        <a:t>Translation </a:t>
                      </a:r>
                      <a:endParaRPr lang="en-GB" sz="1400" noProof="0" dirty="0"/>
                    </a:p>
                  </a:txBody>
                  <a:tcPr/>
                </a:tc>
              </a:tr>
              <a:tr h="370840">
                <a:tc>
                  <a:txBody>
                    <a:bodyPr/>
                    <a:lstStyle/>
                    <a:p>
                      <a:pPr algn="ctr"/>
                      <a:r>
                        <a:rPr lang="en-GB" sz="1400" noProof="0" dirty="0" err="1" smtClean="0"/>
                        <a:t>bilam</a:t>
                      </a:r>
                      <a:endParaRPr lang="en-GB" sz="1400" noProof="0" dirty="0"/>
                    </a:p>
                  </a:txBody>
                  <a:tcPr/>
                </a:tc>
                <a:tc>
                  <a:txBody>
                    <a:bodyPr/>
                    <a:lstStyle/>
                    <a:p>
                      <a:pPr algn="ctr"/>
                      <a:r>
                        <a:rPr lang="en-GB" sz="1400" noProof="0" dirty="0" smtClean="0"/>
                        <a:t>fish</a:t>
                      </a:r>
                      <a:endParaRPr lang="en-GB" sz="1400" noProof="0" dirty="0"/>
                    </a:p>
                  </a:txBody>
                  <a:tcPr/>
                </a:tc>
                <a:tc>
                  <a:txBody>
                    <a:bodyPr/>
                    <a:lstStyle/>
                    <a:p>
                      <a:pPr algn="ctr"/>
                      <a:r>
                        <a:rPr lang="en-GB" sz="1400" noProof="0" dirty="0" err="1" smtClean="0"/>
                        <a:t>bilma</a:t>
                      </a:r>
                      <a:r>
                        <a:rPr lang="en-GB" sz="1400" b="1" u="none" noProof="0" dirty="0" err="1" smtClean="0"/>
                        <a:t>ki</a:t>
                      </a:r>
                      <a:endParaRPr lang="en-GB" sz="1400" b="1" u="none" noProof="0" dirty="0"/>
                    </a:p>
                  </a:txBody>
                  <a:tcPr/>
                </a:tc>
                <a:tc>
                  <a:txBody>
                    <a:bodyPr/>
                    <a:lstStyle/>
                    <a:p>
                      <a:pPr algn="ctr"/>
                      <a:r>
                        <a:rPr lang="en-GB" sz="1400" b="1" noProof="0" dirty="0" smtClean="0"/>
                        <a:t>my</a:t>
                      </a:r>
                      <a:r>
                        <a:rPr lang="en-GB" sz="1400" noProof="0" dirty="0" smtClean="0"/>
                        <a:t> fish</a:t>
                      </a:r>
                      <a:endParaRPr lang="en-GB" sz="1400" noProof="0" dirty="0"/>
                    </a:p>
                  </a:txBody>
                  <a:tcPr/>
                </a:tc>
              </a:tr>
              <a:tr h="370840">
                <a:tc>
                  <a:txBody>
                    <a:bodyPr/>
                    <a:lstStyle/>
                    <a:p>
                      <a:pPr algn="ctr"/>
                      <a:r>
                        <a:rPr lang="en-GB" sz="1400" noProof="0" dirty="0" smtClean="0"/>
                        <a:t>dii</a:t>
                      </a:r>
                      <a:endParaRPr lang="en-GB" sz="1400" noProof="0" dirty="0"/>
                    </a:p>
                  </a:txBody>
                  <a:tcPr/>
                </a:tc>
                <a:tc>
                  <a:txBody>
                    <a:bodyPr/>
                    <a:lstStyle/>
                    <a:p>
                      <a:pPr algn="ctr"/>
                      <a:r>
                        <a:rPr lang="en-GB" sz="1400" noProof="0" dirty="0" smtClean="0"/>
                        <a:t>snake</a:t>
                      </a:r>
                      <a:endParaRPr lang="en-GB" sz="1400" noProof="0" dirty="0"/>
                    </a:p>
                  </a:txBody>
                  <a:tcPr/>
                </a:tc>
                <a:tc>
                  <a:txBody>
                    <a:bodyPr/>
                    <a:lstStyle/>
                    <a:p>
                      <a:pPr algn="ctr"/>
                      <a:r>
                        <a:rPr lang="en-GB" sz="1400" noProof="0" dirty="0" err="1" smtClean="0"/>
                        <a:t>dii</a:t>
                      </a:r>
                      <a:r>
                        <a:rPr lang="en-GB" sz="1400" b="1" noProof="0" dirty="0" err="1" smtClean="0"/>
                        <a:t>ma</a:t>
                      </a:r>
                      <a:r>
                        <a:rPr lang="en-GB" sz="1400" b="0" noProof="0" dirty="0" err="1" smtClean="0"/>
                        <a:t>muih</a:t>
                      </a:r>
                      <a:endParaRPr lang="en-GB" sz="1400" noProof="0" dirty="0"/>
                    </a:p>
                  </a:txBody>
                  <a:tcPr/>
                </a:tc>
                <a:tc>
                  <a:txBody>
                    <a:bodyPr/>
                    <a:lstStyle/>
                    <a:p>
                      <a:pPr algn="ctr"/>
                      <a:r>
                        <a:rPr lang="en-GB" sz="1400" b="1" noProof="0" dirty="0" smtClean="0"/>
                        <a:t>your</a:t>
                      </a:r>
                      <a:r>
                        <a:rPr lang="en-GB" sz="1400" noProof="0" dirty="0" smtClean="0"/>
                        <a:t> (</a:t>
                      </a:r>
                      <a:r>
                        <a:rPr lang="en-GB" sz="1400" noProof="0" dirty="0" err="1" smtClean="0"/>
                        <a:t>sg</a:t>
                      </a:r>
                      <a:r>
                        <a:rPr lang="en-GB" sz="1400" noProof="0" dirty="0" smtClean="0"/>
                        <a:t>.) snake</a:t>
                      </a:r>
                      <a:endParaRPr lang="en-GB" sz="1400" noProof="0" dirty="0"/>
                    </a:p>
                  </a:txBody>
                  <a:tcPr/>
                </a:tc>
              </a:tr>
              <a:tr h="370840">
                <a:tc>
                  <a:txBody>
                    <a:bodyPr/>
                    <a:lstStyle/>
                    <a:p>
                      <a:pPr algn="ctr"/>
                      <a:r>
                        <a:rPr lang="en-GB" sz="1400" noProof="0" dirty="0" err="1" smtClean="0"/>
                        <a:t>liima</a:t>
                      </a:r>
                      <a:endParaRPr lang="en-GB" sz="1400" noProof="0" dirty="0"/>
                    </a:p>
                  </a:txBody>
                  <a:tcPr/>
                </a:tc>
                <a:tc>
                  <a:txBody>
                    <a:bodyPr/>
                    <a:lstStyle/>
                    <a:p>
                      <a:pPr algn="ctr"/>
                      <a:r>
                        <a:rPr lang="en-GB" sz="1400" noProof="0" dirty="0" smtClean="0"/>
                        <a:t>lemon</a:t>
                      </a:r>
                      <a:endParaRPr lang="en-GB" sz="1400" noProof="0" dirty="0"/>
                    </a:p>
                  </a:txBody>
                  <a:tcPr/>
                </a:tc>
                <a:tc>
                  <a:txBody>
                    <a:bodyPr/>
                    <a:lstStyle/>
                    <a:p>
                      <a:pPr algn="ctr"/>
                      <a:r>
                        <a:rPr lang="en-GB" sz="1400" noProof="0" dirty="0" err="1" smtClean="0"/>
                        <a:t>lii</a:t>
                      </a:r>
                      <a:r>
                        <a:rPr lang="en-GB" sz="1400" b="1" noProof="0" dirty="0" err="1" smtClean="0"/>
                        <a:t>ka</a:t>
                      </a:r>
                      <a:r>
                        <a:rPr lang="en-GB" sz="1400" b="0" noProof="0" dirty="0" err="1" smtClean="0"/>
                        <a:t>ma</a:t>
                      </a:r>
                      <a:endParaRPr lang="en-GB" sz="1400" noProof="0" dirty="0"/>
                    </a:p>
                  </a:txBody>
                  <a:tcPr/>
                </a:tc>
                <a:tc>
                  <a:txBody>
                    <a:bodyPr/>
                    <a:lstStyle/>
                    <a:p>
                      <a:pPr algn="ctr"/>
                      <a:r>
                        <a:rPr lang="en-GB" sz="1400" b="1" noProof="0" dirty="0" smtClean="0"/>
                        <a:t>his</a:t>
                      </a:r>
                      <a:r>
                        <a:rPr lang="en-GB" sz="1400" noProof="0" dirty="0" smtClean="0"/>
                        <a:t> lemon</a:t>
                      </a:r>
                      <a:endParaRPr lang="en-GB" sz="1400" noProof="0" dirty="0"/>
                    </a:p>
                  </a:txBody>
                  <a:tcPr/>
                </a:tc>
              </a:tr>
              <a:tr h="370840">
                <a:tc>
                  <a:txBody>
                    <a:bodyPr/>
                    <a:lstStyle/>
                    <a:p>
                      <a:pPr algn="ctr"/>
                      <a:r>
                        <a:rPr lang="en-GB" sz="1400" noProof="0" dirty="0" err="1" smtClean="0"/>
                        <a:t>sikbilh</a:t>
                      </a:r>
                      <a:endParaRPr lang="en-GB" sz="1400" noProof="0" dirty="0"/>
                    </a:p>
                  </a:txBody>
                  <a:tcPr/>
                </a:tc>
                <a:tc>
                  <a:txBody>
                    <a:bodyPr/>
                    <a:lstStyle/>
                    <a:p>
                      <a:pPr algn="ctr"/>
                      <a:r>
                        <a:rPr lang="en-GB" sz="1400" noProof="0" dirty="0" smtClean="0"/>
                        <a:t>horsefly</a:t>
                      </a:r>
                      <a:endParaRPr lang="en-GB" sz="1400" noProof="0" dirty="0"/>
                    </a:p>
                  </a:txBody>
                  <a:tcPr/>
                </a:tc>
                <a:tc>
                  <a:txBody>
                    <a:bodyPr/>
                    <a:lstStyle/>
                    <a:p>
                      <a:pPr algn="ctr"/>
                      <a:r>
                        <a:rPr lang="en-GB" sz="1400" noProof="0" dirty="0" err="1" smtClean="0"/>
                        <a:t>sik</a:t>
                      </a:r>
                      <a:r>
                        <a:rPr lang="en-GB" sz="1400" b="1" noProof="0" dirty="0" err="1" smtClean="0"/>
                        <a:t>ni</a:t>
                      </a:r>
                      <a:r>
                        <a:rPr lang="en-GB" sz="1400" b="0" noProof="0" dirty="0" err="1" smtClean="0"/>
                        <a:t>bilh</a:t>
                      </a:r>
                      <a:endParaRPr lang="en-GB" sz="1400" noProof="0" dirty="0"/>
                    </a:p>
                  </a:txBody>
                  <a:tcPr/>
                </a:tc>
                <a:tc>
                  <a:txBody>
                    <a:bodyPr/>
                    <a:lstStyle/>
                    <a:p>
                      <a:pPr algn="ctr"/>
                      <a:r>
                        <a:rPr lang="en-GB" sz="1400" b="1" noProof="0" dirty="0" smtClean="0"/>
                        <a:t>our</a:t>
                      </a:r>
                      <a:r>
                        <a:rPr lang="en-GB" sz="1400" noProof="0" dirty="0" smtClean="0"/>
                        <a:t> (incl.) horsefly</a:t>
                      </a:r>
                      <a:endParaRPr lang="en-GB" sz="1400" noProof="0" dirty="0"/>
                    </a:p>
                  </a:txBody>
                  <a:tcPr/>
                </a:tc>
              </a:tr>
              <a:tr h="370840">
                <a:tc>
                  <a:txBody>
                    <a:bodyPr/>
                    <a:lstStyle/>
                    <a:p>
                      <a:pPr algn="ctr"/>
                      <a:r>
                        <a:rPr lang="en-GB" sz="1400" noProof="0" dirty="0" err="1" smtClean="0"/>
                        <a:t>onyan</a:t>
                      </a:r>
                      <a:endParaRPr lang="en-GB" sz="1400" noProof="0" dirty="0"/>
                    </a:p>
                  </a:txBody>
                  <a:tcPr/>
                </a:tc>
                <a:tc>
                  <a:txBody>
                    <a:bodyPr/>
                    <a:lstStyle/>
                    <a:p>
                      <a:pPr algn="ctr"/>
                      <a:r>
                        <a:rPr lang="en-GB" sz="1400" noProof="0" dirty="0" smtClean="0"/>
                        <a:t>onion</a:t>
                      </a:r>
                      <a:endParaRPr lang="en-GB" sz="1400" noProof="0" dirty="0"/>
                    </a:p>
                  </a:txBody>
                  <a:tcPr/>
                </a:tc>
                <a:tc>
                  <a:txBody>
                    <a:bodyPr/>
                    <a:lstStyle/>
                    <a:p>
                      <a:pPr algn="ctr"/>
                      <a:r>
                        <a:rPr lang="en-GB" sz="1400" noProof="0" dirty="0" err="1" smtClean="0"/>
                        <a:t>on</a:t>
                      </a:r>
                      <a:r>
                        <a:rPr lang="en-GB" sz="1400" b="1" noProof="0" dirty="0" err="1" smtClean="0"/>
                        <a:t>kina</a:t>
                      </a:r>
                      <a:r>
                        <a:rPr lang="en-GB" sz="1400" b="0" noProof="0" dirty="0" err="1" smtClean="0"/>
                        <a:t>yan</a:t>
                      </a:r>
                      <a:endParaRPr lang="en-GB" sz="1400" noProof="0" dirty="0"/>
                    </a:p>
                  </a:txBody>
                  <a:tcPr/>
                </a:tc>
                <a:tc>
                  <a:txBody>
                    <a:bodyPr/>
                    <a:lstStyle/>
                    <a:p>
                      <a:pPr algn="ctr"/>
                      <a:r>
                        <a:rPr lang="en-GB" sz="1400" b="1" noProof="0" dirty="0" smtClean="0"/>
                        <a:t>our</a:t>
                      </a:r>
                      <a:r>
                        <a:rPr lang="en-GB" sz="1400" noProof="0" dirty="0" smtClean="0"/>
                        <a:t> (excl.) onion</a:t>
                      </a:r>
                      <a:endParaRPr lang="en-GB" sz="1400" noProof="0" dirty="0"/>
                    </a:p>
                  </a:txBody>
                  <a:tcPr/>
                </a:tc>
              </a:tr>
              <a:tr h="370840">
                <a:tc>
                  <a:txBody>
                    <a:bodyPr/>
                    <a:lstStyle/>
                    <a:p>
                      <a:pPr algn="ctr"/>
                      <a:r>
                        <a:rPr lang="en-GB" sz="1400" noProof="0" dirty="0" err="1" smtClean="0"/>
                        <a:t>mistu</a:t>
                      </a:r>
                      <a:endParaRPr lang="en-GB" sz="1400" noProof="0" dirty="0"/>
                    </a:p>
                  </a:txBody>
                  <a:tcPr/>
                </a:tc>
                <a:tc>
                  <a:txBody>
                    <a:bodyPr/>
                    <a:lstStyle/>
                    <a:p>
                      <a:pPr algn="ctr"/>
                      <a:r>
                        <a:rPr lang="en-GB" sz="1400" noProof="0" dirty="0" smtClean="0"/>
                        <a:t>cat</a:t>
                      </a:r>
                      <a:endParaRPr lang="en-GB" sz="1400" noProof="0" dirty="0"/>
                    </a:p>
                  </a:txBody>
                  <a:tcPr/>
                </a:tc>
                <a:tc>
                  <a:txBody>
                    <a:bodyPr/>
                    <a:lstStyle/>
                    <a:p>
                      <a:pPr algn="ctr"/>
                      <a:r>
                        <a:rPr lang="en-GB" sz="1400" noProof="0" dirty="0" err="1" smtClean="0"/>
                        <a:t>mis</a:t>
                      </a:r>
                      <a:r>
                        <a:rPr lang="en-GB" sz="1400" b="1" noProof="0" dirty="0" err="1" smtClean="0"/>
                        <a:t>kana</a:t>
                      </a:r>
                      <a:r>
                        <a:rPr lang="en-GB" sz="1400" b="0" noProof="0" dirty="0" err="1" smtClean="0"/>
                        <a:t>tu</a:t>
                      </a:r>
                      <a:endParaRPr lang="en-GB" sz="1400" noProof="0" dirty="0"/>
                    </a:p>
                  </a:txBody>
                  <a:tcPr/>
                </a:tc>
                <a:tc>
                  <a:txBody>
                    <a:bodyPr/>
                    <a:lstStyle/>
                    <a:p>
                      <a:pPr algn="ctr"/>
                      <a:r>
                        <a:rPr lang="en-GB" sz="1400" noProof="0" dirty="0" smtClean="0"/>
                        <a:t>their cat</a:t>
                      </a:r>
                      <a:endParaRPr lang="en-GB" sz="1400" noProof="0" dirty="0"/>
                    </a:p>
                  </a:txBody>
                  <a:tcPr/>
                </a:tc>
              </a:tr>
              <a:tr h="370840">
                <a:tc>
                  <a:txBody>
                    <a:bodyPr/>
                    <a:lstStyle/>
                    <a:p>
                      <a:pPr algn="ctr"/>
                      <a:r>
                        <a:rPr lang="en-GB" sz="1400" noProof="0" dirty="0" err="1" smtClean="0"/>
                        <a:t>anaalaka</a:t>
                      </a:r>
                      <a:endParaRPr lang="en-GB" sz="1400" noProof="0" dirty="0"/>
                    </a:p>
                  </a:txBody>
                  <a:tcPr/>
                </a:tc>
                <a:tc>
                  <a:txBody>
                    <a:bodyPr/>
                    <a:lstStyle/>
                    <a:p>
                      <a:pPr algn="ctr"/>
                      <a:r>
                        <a:rPr lang="en-GB" sz="1400" noProof="0" dirty="0" smtClean="0"/>
                        <a:t>chin</a:t>
                      </a:r>
                      <a:endParaRPr lang="en-GB" sz="1400" noProof="0" dirty="0"/>
                    </a:p>
                  </a:txBody>
                  <a:tcPr/>
                </a:tc>
                <a:tc>
                  <a:txBody>
                    <a:bodyPr/>
                    <a:lstStyle/>
                    <a:p>
                      <a:pPr algn="ctr"/>
                      <a:r>
                        <a:rPr lang="en-GB" sz="1400" noProof="0" dirty="0" err="1" smtClean="0"/>
                        <a:t>anaa</a:t>
                      </a:r>
                      <a:r>
                        <a:rPr lang="en-GB" sz="1400" b="1" noProof="0" dirty="0" err="1" smtClean="0"/>
                        <a:t>kana</a:t>
                      </a:r>
                      <a:r>
                        <a:rPr lang="en-GB" sz="1400" b="0" noProof="0" dirty="0" err="1" smtClean="0"/>
                        <a:t>laka</a:t>
                      </a:r>
                      <a:endParaRPr lang="en-GB" sz="1400" noProof="0" dirty="0"/>
                    </a:p>
                  </a:txBody>
                  <a:tcPr/>
                </a:tc>
                <a:tc>
                  <a:txBody>
                    <a:bodyPr/>
                    <a:lstStyle/>
                    <a:p>
                      <a:pPr algn="ctr"/>
                      <a:r>
                        <a:rPr lang="en-GB" sz="1400" noProof="0" dirty="0" smtClean="0"/>
                        <a:t>their chin</a:t>
                      </a:r>
                      <a:endParaRPr lang="en-GB" sz="1400" noProof="0" dirty="0"/>
                    </a:p>
                  </a:txBody>
                  <a:tcPr/>
                </a:tc>
              </a:tr>
            </a:tbl>
          </a:graphicData>
        </a:graphic>
      </p:graphicFrame>
    </p:spTree>
    <p:extLst>
      <p:ext uri="{BB962C8B-B14F-4D97-AF65-F5344CB8AC3E}">
        <p14:creationId xmlns:p14="http://schemas.microsoft.com/office/powerpoint/2010/main" val="4053000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Positively</a:t>
            </a:r>
            <a:r>
              <a:rPr lang="de-DE" dirty="0" smtClean="0"/>
              <a:t> </a:t>
            </a:r>
            <a:r>
              <a:rPr lang="de-DE" dirty="0" err="1" smtClean="0"/>
              <a:t>circumscribed</a:t>
            </a:r>
            <a:r>
              <a:rPr lang="de-DE" dirty="0" smtClean="0"/>
              <a:t> </a:t>
            </a:r>
            <a:r>
              <a:rPr lang="de-DE" dirty="0" err="1" smtClean="0"/>
              <a:t>infixation</a:t>
            </a:r>
            <a:endParaRPr lang="de-DE" dirty="0"/>
          </a:p>
        </p:txBody>
      </p:sp>
      <p:sp>
        <p:nvSpPr>
          <p:cNvPr id="3" name="Inhaltsplatzhalter 2"/>
          <p:cNvSpPr>
            <a:spLocks noGrp="1"/>
          </p:cNvSpPr>
          <p:nvPr>
            <p:ph idx="1"/>
          </p:nvPr>
        </p:nvSpPr>
        <p:spPr/>
        <p:txBody>
          <a:bodyPr/>
          <a:lstStyle/>
          <a:p>
            <a:r>
              <a:rPr lang="en-GB" dirty="0" smtClean="0"/>
              <a:t>In </a:t>
            </a:r>
            <a:r>
              <a:rPr lang="en-GB" b="1" dirty="0" smtClean="0"/>
              <a:t>example 5 </a:t>
            </a:r>
            <a:r>
              <a:rPr lang="en-GB" dirty="0" smtClean="0"/>
              <a:t>the iambic feet include disyllables with a short vowel followed by either a long or short vowel (</a:t>
            </a:r>
            <a:r>
              <a:rPr lang="en-GB" i="1" dirty="0" err="1" smtClean="0"/>
              <a:t>bilam</a:t>
            </a:r>
            <a:r>
              <a:rPr lang="en-GB" dirty="0" smtClean="0"/>
              <a:t>, </a:t>
            </a:r>
            <a:r>
              <a:rPr lang="en-GB" i="1" dirty="0" err="1" smtClean="0"/>
              <a:t>anaa</a:t>
            </a:r>
            <a:r>
              <a:rPr lang="en-GB" dirty="0" smtClean="0"/>
              <a:t>), and monosyllables with either a long vowel (</a:t>
            </a:r>
            <a:r>
              <a:rPr lang="en-GB" i="1" dirty="0" smtClean="0"/>
              <a:t>dii</a:t>
            </a:r>
            <a:r>
              <a:rPr lang="en-GB" dirty="0" smtClean="0"/>
              <a:t>) or closed syllable with VC (</a:t>
            </a:r>
            <a:r>
              <a:rPr lang="en-GB" i="1" dirty="0" err="1" smtClean="0"/>
              <a:t>sik</a:t>
            </a:r>
            <a:r>
              <a:rPr lang="en-GB" dirty="0" smtClean="0"/>
              <a:t>). If the word is a single foot (</a:t>
            </a:r>
            <a:r>
              <a:rPr lang="en-GB" i="1" dirty="0" err="1" smtClean="0"/>
              <a:t>bilam</a:t>
            </a:r>
            <a:r>
              <a:rPr lang="en-GB" dirty="0" smtClean="0"/>
              <a:t>, </a:t>
            </a:r>
            <a:r>
              <a:rPr lang="en-GB" i="1" dirty="0" smtClean="0"/>
              <a:t>dii</a:t>
            </a:r>
            <a:r>
              <a:rPr lang="en-GB" dirty="0" smtClean="0"/>
              <a:t>) the affix is merely a suffix, otherwise the affix attaches to the first foot (as in </a:t>
            </a:r>
            <a:r>
              <a:rPr lang="en-GB" i="1" dirty="0" err="1" smtClean="0"/>
              <a:t>liima</a:t>
            </a:r>
            <a:r>
              <a:rPr lang="en-GB" dirty="0" smtClean="0"/>
              <a:t>).</a:t>
            </a:r>
          </a:p>
          <a:p>
            <a:r>
              <a:rPr lang="en-GB" dirty="0" smtClean="0"/>
              <a:t>Using the marker &gt; we can define the following strings: </a:t>
            </a:r>
          </a:p>
          <a:p>
            <a:pPr lvl="1"/>
            <a:r>
              <a:rPr lang="en-GB" dirty="0" smtClean="0"/>
              <a:t>for single foot</a:t>
            </a:r>
            <a:r>
              <a:rPr lang="en-GB" smtClean="0"/>
              <a:t>: </a:t>
            </a:r>
            <a:r>
              <a:rPr lang="en-GB"/>
              <a:t>C?(VC|VV|VVC|VCVV?C)</a:t>
            </a:r>
            <a:r>
              <a:rPr lang="en-GB" smtClean="0"/>
              <a:t>&gt;</a:t>
            </a:r>
            <a:endParaRPr lang="en-GB" dirty="0" smtClean="0"/>
          </a:p>
          <a:p>
            <a:pPr lvl="1"/>
            <a:r>
              <a:rPr lang="en-GB" dirty="0" smtClean="0"/>
              <a:t>for others: </a:t>
            </a:r>
            <a:r>
              <a:rPr lang="en-GB" dirty="0"/>
              <a:t>C?(VC|VV|VCVV?)&gt;</a:t>
            </a:r>
            <a:r>
              <a:rPr lang="en-GB" dirty="0" smtClean="0"/>
              <a:t>CV</a:t>
            </a:r>
            <a:endParaRPr lang="en-GB" dirty="0"/>
          </a:p>
        </p:txBody>
      </p:sp>
      <p:sp>
        <p:nvSpPr>
          <p:cNvPr id="5" name="Datumsplatzhalter 4"/>
          <p:cNvSpPr>
            <a:spLocks noGrp="1"/>
          </p:cNvSpPr>
          <p:nvPr>
            <p:ph type="dt" sz="half" idx="10"/>
          </p:nvPr>
        </p:nvSpPr>
        <p:spPr/>
        <p:txBody>
          <a:bodyPr/>
          <a:lstStyle/>
          <a:p>
            <a:r>
              <a:rPr lang="de-DE" smtClean="0"/>
              <a:t>21.05.14</a:t>
            </a:r>
            <a:endParaRPr lang="de-DE"/>
          </a:p>
        </p:txBody>
      </p:sp>
    </p:spTree>
    <p:extLst>
      <p:ext uri="{BB962C8B-B14F-4D97-AF65-F5344CB8AC3E}">
        <p14:creationId xmlns:p14="http://schemas.microsoft.com/office/powerpoint/2010/main" val="218547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Literature</a:t>
            </a:r>
            <a:endParaRPr lang="de-DE" dirty="0"/>
          </a:p>
        </p:txBody>
      </p:sp>
      <p:sp>
        <p:nvSpPr>
          <p:cNvPr id="3" name="Inhaltsplatzhalter 2"/>
          <p:cNvSpPr>
            <a:spLocks noGrp="1"/>
          </p:cNvSpPr>
          <p:nvPr>
            <p:ph idx="1"/>
          </p:nvPr>
        </p:nvSpPr>
        <p:spPr/>
        <p:txBody>
          <a:bodyPr/>
          <a:lstStyle/>
          <a:p>
            <a:r>
              <a:rPr lang="de-DE" dirty="0" err="1" smtClean="0"/>
              <a:t>Roark</a:t>
            </a:r>
            <a:r>
              <a:rPr lang="de-DE" dirty="0" smtClean="0"/>
              <a:t>, B. </a:t>
            </a:r>
            <a:r>
              <a:rPr lang="de-DE" dirty="0" err="1" smtClean="0"/>
              <a:t>and</a:t>
            </a:r>
            <a:r>
              <a:rPr lang="de-DE" dirty="0" smtClean="0"/>
              <a:t> </a:t>
            </a:r>
            <a:r>
              <a:rPr lang="de-DE" dirty="0" err="1" smtClean="0"/>
              <a:t>Sproat</a:t>
            </a:r>
            <a:r>
              <a:rPr lang="de-DE" dirty="0" smtClean="0"/>
              <a:t>, R., 2007. </a:t>
            </a:r>
            <a:r>
              <a:rPr lang="de-DE" dirty="0" err="1" smtClean="0"/>
              <a:t>Computational</a:t>
            </a:r>
            <a:r>
              <a:rPr lang="de-DE" dirty="0" smtClean="0"/>
              <a:t> Approach </a:t>
            </a:r>
            <a:r>
              <a:rPr lang="de-DE" dirty="0" err="1" smtClean="0"/>
              <a:t>to</a:t>
            </a:r>
            <a:r>
              <a:rPr lang="de-DE" dirty="0" smtClean="0"/>
              <a:t> </a:t>
            </a:r>
            <a:r>
              <a:rPr lang="de-DE" dirty="0" err="1" smtClean="0"/>
              <a:t>Morphology</a:t>
            </a:r>
            <a:r>
              <a:rPr lang="de-DE" dirty="0" smtClean="0"/>
              <a:t> </a:t>
            </a:r>
            <a:r>
              <a:rPr lang="de-DE" dirty="0" err="1" smtClean="0"/>
              <a:t>and</a:t>
            </a:r>
            <a:r>
              <a:rPr lang="de-DE" dirty="0" smtClean="0"/>
              <a:t> Syntax. New York, NY: Oxford University Press. </a:t>
            </a:r>
            <a:endParaRPr lang="de-DE" dirty="0"/>
          </a:p>
        </p:txBody>
      </p:sp>
      <p:sp>
        <p:nvSpPr>
          <p:cNvPr id="5" name="Datumsplatzhalter 4"/>
          <p:cNvSpPr>
            <a:spLocks noGrp="1"/>
          </p:cNvSpPr>
          <p:nvPr>
            <p:ph type="dt" sz="half" idx="10"/>
          </p:nvPr>
        </p:nvSpPr>
        <p:spPr/>
        <p:txBody>
          <a:bodyPr/>
          <a:lstStyle/>
          <a:p>
            <a:r>
              <a:rPr lang="de-DE" smtClean="0"/>
              <a:t>21.05.14</a:t>
            </a:r>
            <a:endParaRPr lang="de-DE"/>
          </a:p>
        </p:txBody>
      </p:sp>
    </p:spTree>
    <p:extLst>
      <p:ext uri="{BB962C8B-B14F-4D97-AF65-F5344CB8AC3E}">
        <p14:creationId xmlns:p14="http://schemas.microsoft.com/office/powerpoint/2010/main" val="393838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smtClean="0"/>
              <a:t>Phonological changes induced by affixation</a:t>
            </a:r>
            <a:endParaRPr lang="en-GB"/>
          </a:p>
        </p:txBody>
      </p:sp>
      <p:sp>
        <p:nvSpPr>
          <p:cNvPr id="3" name="Inhaltsplatzhalter 2"/>
          <p:cNvSpPr>
            <a:spLocks noGrp="1"/>
          </p:cNvSpPr>
          <p:nvPr>
            <p:ph idx="1"/>
          </p:nvPr>
        </p:nvSpPr>
        <p:spPr/>
        <p:txBody>
          <a:bodyPr/>
          <a:lstStyle/>
          <a:p>
            <a:r>
              <a:rPr lang="en-GB" b="1" dirty="0" smtClean="0"/>
              <a:t>Example 1</a:t>
            </a:r>
            <a:r>
              <a:rPr lang="en-GB" dirty="0" smtClean="0"/>
              <a:t>:  suffix –</a:t>
            </a:r>
            <a:r>
              <a:rPr lang="en-GB" i="1" dirty="0" err="1" smtClean="0"/>
              <a:t>chen</a:t>
            </a:r>
            <a:r>
              <a:rPr lang="en-GB" dirty="0" smtClean="0"/>
              <a:t> in German. The suffix induces umlaut on the vowel of the stem to which it attaches. Given the transducer </a:t>
            </a:r>
            <a:r>
              <a:rPr lang="en-GB" i="1" dirty="0" err="1" smtClean="0"/>
              <a:t>T</a:t>
            </a:r>
            <a:r>
              <a:rPr lang="en-GB" i="1" baseline="-25000" dirty="0" err="1" smtClean="0"/>
              <a:t>uml</a:t>
            </a:r>
            <a:r>
              <a:rPr lang="en-GB" i="1" baseline="-25000" dirty="0" smtClean="0"/>
              <a:t> </a:t>
            </a:r>
            <a:r>
              <a:rPr lang="en-GB" baseline="-25000" dirty="0" smtClean="0"/>
              <a:t> </a:t>
            </a:r>
            <a:r>
              <a:rPr lang="en-GB" dirty="0" smtClean="0"/>
              <a:t>that changes the vowels into their umlauted forms, the entry for </a:t>
            </a:r>
            <a:r>
              <a:rPr lang="en-GB" i="1" dirty="0" smtClean="0"/>
              <a:t>–</a:t>
            </a:r>
            <a:r>
              <a:rPr lang="en-GB" i="1" dirty="0" err="1" smtClean="0"/>
              <a:t>chen</a:t>
            </a:r>
            <a:r>
              <a:rPr lang="en-GB" i="1" dirty="0" smtClean="0"/>
              <a:t> </a:t>
            </a:r>
            <a:r>
              <a:rPr lang="en-GB" dirty="0" smtClean="0"/>
              <a:t>is as follows:</a:t>
            </a:r>
          </a:p>
          <a:p>
            <a:pPr marL="0" indent="0" algn="ctr">
              <a:buNone/>
            </a:pPr>
            <a:r>
              <a:rPr lang="en-GB" baseline="-25000" dirty="0" smtClean="0"/>
              <a:t>X =</a:t>
            </a:r>
            <a:r>
              <a:rPr lang="en-GB" dirty="0" smtClean="0"/>
              <a:t> </a:t>
            </a:r>
            <a:r>
              <a:rPr lang="en-GB" dirty="0" err="1" smtClean="0"/>
              <a:t>T</a:t>
            </a:r>
            <a:r>
              <a:rPr lang="en-GB" baseline="-25000" dirty="0" err="1" smtClean="0"/>
              <a:t>uml</a:t>
            </a:r>
            <a:r>
              <a:rPr lang="en-GB" baseline="-25000" dirty="0" smtClean="0"/>
              <a:t> </a:t>
            </a:r>
            <a:r>
              <a:rPr lang="en-GB" dirty="0" smtClean="0"/>
              <a:t>[</a:t>
            </a:r>
            <a:r>
              <a:rPr lang="de-DE" dirty="0" err="1"/>
              <a:t>ε</a:t>
            </a:r>
            <a:r>
              <a:rPr lang="en-GB" dirty="0" smtClean="0"/>
              <a:t>:</a:t>
            </a:r>
            <a:r>
              <a:rPr lang="en-GB" dirty="0" err="1" smtClean="0"/>
              <a:t>chen</a:t>
            </a:r>
            <a:r>
              <a:rPr lang="en-GB" dirty="0" smtClean="0"/>
              <a:t>]</a:t>
            </a:r>
          </a:p>
          <a:p>
            <a:r>
              <a:rPr lang="en-GB" dirty="0" smtClean="0"/>
              <a:t>Some examples: </a:t>
            </a:r>
          </a:p>
          <a:p>
            <a:pPr marL="0" indent="0" algn="ctr">
              <a:buNone/>
            </a:pPr>
            <a:r>
              <a:rPr lang="en-GB" dirty="0" err="1" smtClean="0"/>
              <a:t>Tochter</a:t>
            </a:r>
            <a:r>
              <a:rPr lang="en-GB" dirty="0" smtClean="0"/>
              <a:t>-  </a:t>
            </a:r>
            <a:r>
              <a:rPr lang="en-GB" dirty="0" err="1" smtClean="0"/>
              <a:t>Töchter</a:t>
            </a:r>
            <a:r>
              <a:rPr lang="en-GB" i="1" dirty="0" err="1" smtClean="0"/>
              <a:t>chen</a:t>
            </a:r>
            <a:endParaRPr lang="en-GB" i="1" dirty="0" smtClean="0"/>
          </a:p>
          <a:p>
            <a:pPr marL="0" indent="0" algn="ctr">
              <a:buNone/>
            </a:pPr>
            <a:r>
              <a:rPr lang="en-GB" dirty="0" err="1" smtClean="0"/>
              <a:t>M</a:t>
            </a:r>
            <a:r>
              <a:rPr lang="en-GB" u="sng" dirty="0" err="1" smtClean="0"/>
              <a:t>au</a:t>
            </a:r>
            <a:r>
              <a:rPr lang="en-GB" dirty="0" err="1" smtClean="0"/>
              <a:t>s</a:t>
            </a:r>
            <a:r>
              <a:rPr lang="en-GB" dirty="0"/>
              <a:t>  </a:t>
            </a:r>
            <a:r>
              <a:rPr lang="en-GB" dirty="0" smtClean="0"/>
              <a:t>-  </a:t>
            </a:r>
            <a:r>
              <a:rPr lang="en-GB" dirty="0" err="1" smtClean="0"/>
              <a:t>M</a:t>
            </a:r>
            <a:r>
              <a:rPr lang="en-GB" u="sng" dirty="0" err="1" smtClean="0"/>
              <a:t>äu</a:t>
            </a:r>
            <a:r>
              <a:rPr lang="en-GB" dirty="0" err="1" smtClean="0"/>
              <a:t>s</a:t>
            </a:r>
            <a:r>
              <a:rPr lang="en-GB" i="1" dirty="0" err="1" smtClean="0"/>
              <a:t>chen</a:t>
            </a:r>
            <a:endParaRPr lang="en-GB" i="1" dirty="0" smtClean="0"/>
          </a:p>
          <a:p>
            <a:pPr marL="0" indent="0" algn="ctr">
              <a:buNone/>
            </a:pPr>
            <a:r>
              <a:rPr lang="en-GB" dirty="0" err="1" smtClean="0"/>
              <a:t>Komm</a:t>
            </a:r>
            <a:r>
              <a:rPr lang="en-GB" u="sng" dirty="0" err="1" smtClean="0"/>
              <a:t>o</a:t>
            </a:r>
            <a:r>
              <a:rPr lang="en-GB" dirty="0" err="1" smtClean="0"/>
              <a:t>de</a:t>
            </a:r>
            <a:r>
              <a:rPr lang="en-GB" dirty="0" smtClean="0"/>
              <a:t>  -  </a:t>
            </a:r>
            <a:r>
              <a:rPr lang="en-GB" dirty="0" err="1" smtClean="0"/>
              <a:t>Komm</a:t>
            </a:r>
            <a:r>
              <a:rPr lang="en-GB" u="sng" dirty="0" err="1" smtClean="0"/>
              <a:t>ö</a:t>
            </a:r>
            <a:r>
              <a:rPr lang="en-GB" dirty="0" err="1" smtClean="0"/>
              <a:t>d</a:t>
            </a:r>
            <a:r>
              <a:rPr lang="en-GB" i="1" dirty="0" err="1" smtClean="0"/>
              <a:t>chen</a:t>
            </a:r>
            <a:r>
              <a:rPr lang="en-GB" dirty="0" smtClean="0"/>
              <a:t> </a:t>
            </a:r>
          </a:p>
        </p:txBody>
      </p:sp>
      <p:sp>
        <p:nvSpPr>
          <p:cNvPr id="5" name="Datumsplatzhalter 4"/>
          <p:cNvSpPr>
            <a:spLocks noGrp="1"/>
          </p:cNvSpPr>
          <p:nvPr>
            <p:ph type="dt" sz="half" idx="10"/>
          </p:nvPr>
        </p:nvSpPr>
        <p:spPr/>
        <p:txBody>
          <a:bodyPr/>
          <a:lstStyle/>
          <a:p>
            <a:r>
              <a:rPr lang="en-GB" smtClean="0"/>
              <a:t>21.05.14</a:t>
            </a:r>
            <a:endParaRPr lang="en-GB"/>
          </a:p>
        </p:txBody>
      </p:sp>
    </p:spTree>
    <p:extLst>
      <p:ext uri="{BB962C8B-B14F-4D97-AF65-F5344CB8AC3E}">
        <p14:creationId xmlns:p14="http://schemas.microsoft.com/office/powerpoint/2010/main" val="3538158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smtClean="0"/>
              <a:t>Phonological changes induced by affixation</a:t>
            </a:r>
            <a:endParaRPr lang="en-GB"/>
          </a:p>
        </p:txBody>
      </p:sp>
      <p:sp>
        <p:nvSpPr>
          <p:cNvPr id="3" name="Inhaltsplatzhalter 2"/>
          <p:cNvSpPr>
            <a:spLocks noGrp="1"/>
          </p:cNvSpPr>
          <p:nvPr>
            <p:ph idx="1"/>
          </p:nvPr>
        </p:nvSpPr>
        <p:spPr/>
        <p:txBody>
          <a:bodyPr/>
          <a:lstStyle/>
          <a:p>
            <a:r>
              <a:rPr lang="en-GB" dirty="0" smtClean="0"/>
              <a:t>Transducer</a:t>
            </a:r>
            <a:r>
              <a:rPr lang="en-GB" b="1" dirty="0" smtClean="0"/>
              <a:t> </a:t>
            </a:r>
            <a:r>
              <a:rPr lang="en-GB" i="1" dirty="0" err="1" smtClean="0"/>
              <a:t>T</a:t>
            </a:r>
            <a:r>
              <a:rPr lang="en-GB" i="1" baseline="-25000" dirty="0" err="1" smtClean="0"/>
              <a:t>uml</a:t>
            </a:r>
            <a:r>
              <a:rPr lang="en-GB" i="1" baseline="-25000" dirty="0" smtClean="0"/>
              <a:t>  </a:t>
            </a:r>
            <a:r>
              <a:rPr lang="en-GB" dirty="0" smtClean="0"/>
              <a:t>(reversed order):</a:t>
            </a:r>
          </a:p>
          <a:p>
            <a:endParaRPr lang="en-GB" dirty="0"/>
          </a:p>
          <a:p>
            <a:pPr marL="0" indent="0">
              <a:buNone/>
            </a:pPr>
            <a:endParaRPr lang="en-GB" dirty="0" smtClean="0"/>
          </a:p>
        </p:txBody>
      </p:sp>
      <p:sp>
        <p:nvSpPr>
          <p:cNvPr id="5" name="Datumsplatzhalter 4"/>
          <p:cNvSpPr>
            <a:spLocks noGrp="1"/>
          </p:cNvSpPr>
          <p:nvPr>
            <p:ph type="dt" sz="half" idx="10"/>
          </p:nvPr>
        </p:nvSpPr>
        <p:spPr/>
        <p:txBody>
          <a:bodyPr/>
          <a:lstStyle/>
          <a:p>
            <a:r>
              <a:rPr lang="en-GB" smtClean="0"/>
              <a:t>21.05.14</a:t>
            </a:r>
            <a:endParaRPr lang="en-GB"/>
          </a:p>
        </p:txBody>
      </p:sp>
      <p:pic>
        <p:nvPicPr>
          <p:cNvPr id="4" name="Bild 3" descr="Tum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9636" y="2832313"/>
            <a:ext cx="5424472" cy="3806147"/>
          </a:xfrm>
          <a:prstGeom prst="rect">
            <a:avLst/>
          </a:prstGeom>
        </p:spPr>
      </p:pic>
      <p:sp>
        <p:nvSpPr>
          <p:cNvPr id="6" name="Textfeld 5"/>
          <p:cNvSpPr txBox="1"/>
          <p:nvPr/>
        </p:nvSpPr>
        <p:spPr>
          <a:xfrm>
            <a:off x="1579992" y="2957159"/>
            <a:ext cx="1095975" cy="338554"/>
          </a:xfrm>
          <a:prstGeom prst="rect">
            <a:avLst/>
          </a:prstGeom>
          <a:noFill/>
        </p:spPr>
        <p:txBody>
          <a:bodyPr wrap="square" rtlCol="0">
            <a:spAutoFit/>
          </a:bodyPr>
          <a:lstStyle/>
          <a:p>
            <a:r>
              <a:rPr lang="de-DE" sz="1600" dirty="0" err="1"/>
              <a:t>I</a:t>
            </a:r>
            <a:r>
              <a:rPr lang="de-DE" sz="1600" dirty="0" err="1" smtClean="0"/>
              <a:t>d</a:t>
            </a:r>
            <a:r>
              <a:rPr lang="de-DE" sz="1600" dirty="0"/>
              <a:t>(</a:t>
            </a:r>
            <a:r>
              <a:rPr lang="de-DE" sz="1600" dirty="0" err="1" smtClean="0"/>
              <a:t>Σ</a:t>
            </a:r>
            <a:r>
              <a:rPr lang="de-DE" sz="1600" dirty="0" smtClean="0"/>
              <a:t>)</a:t>
            </a:r>
            <a:endParaRPr lang="de-DE" sz="1600" dirty="0"/>
          </a:p>
        </p:txBody>
      </p:sp>
      <p:sp>
        <p:nvSpPr>
          <p:cNvPr id="7" name="Textfeld 6"/>
          <p:cNvSpPr txBox="1"/>
          <p:nvPr/>
        </p:nvSpPr>
        <p:spPr>
          <a:xfrm>
            <a:off x="5817879" y="3562810"/>
            <a:ext cx="1095975" cy="338554"/>
          </a:xfrm>
          <a:prstGeom prst="rect">
            <a:avLst/>
          </a:prstGeom>
          <a:noFill/>
        </p:spPr>
        <p:txBody>
          <a:bodyPr wrap="square" rtlCol="0">
            <a:spAutoFit/>
          </a:bodyPr>
          <a:lstStyle/>
          <a:p>
            <a:r>
              <a:rPr lang="de-DE" sz="1600" dirty="0" err="1"/>
              <a:t>I</a:t>
            </a:r>
            <a:r>
              <a:rPr lang="de-DE" sz="1600" dirty="0" err="1" smtClean="0"/>
              <a:t>d</a:t>
            </a:r>
            <a:r>
              <a:rPr lang="de-DE" sz="1600" dirty="0"/>
              <a:t>(</a:t>
            </a:r>
            <a:r>
              <a:rPr lang="de-DE" sz="1600" dirty="0" err="1" smtClean="0"/>
              <a:t>Σ</a:t>
            </a:r>
            <a:r>
              <a:rPr lang="de-DE" sz="1600" dirty="0" smtClean="0"/>
              <a:t>)</a:t>
            </a:r>
            <a:endParaRPr lang="de-DE" sz="1600" dirty="0"/>
          </a:p>
        </p:txBody>
      </p:sp>
      <p:sp>
        <p:nvSpPr>
          <p:cNvPr id="8" name="Textfeld 7"/>
          <p:cNvSpPr txBox="1"/>
          <p:nvPr/>
        </p:nvSpPr>
        <p:spPr>
          <a:xfrm>
            <a:off x="2879781" y="3822964"/>
            <a:ext cx="1729458" cy="369332"/>
          </a:xfrm>
          <a:prstGeom prst="rect">
            <a:avLst/>
          </a:prstGeom>
          <a:noFill/>
        </p:spPr>
        <p:txBody>
          <a:bodyPr wrap="square" rtlCol="0">
            <a:spAutoFit/>
          </a:bodyPr>
          <a:lstStyle/>
          <a:p>
            <a:r>
              <a:rPr lang="de-DE" dirty="0" err="1" smtClean="0"/>
              <a:t>a:ä</a:t>
            </a:r>
            <a:r>
              <a:rPr lang="de-DE" dirty="0" smtClean="0"/>
              <a:t> | </a:t>
            </a:r>
            <a:r>
              <a:rPr lang="de-DE" dirty="0" err="1" smtClean="0"/>
              <a:t>o:ö</a:t>
            </a:r>
            <a:endParaRPr lang="de-DE" dirty="0"/>
          </a:p>
        </p:txBody>
      </p:sp>
      <p:sp>
        <p:nvSpPr>
          <p:cNvPr id="9" name="Textfeld 8"/>
          <p:cNvSpPr txBox="1"/>
          <p:nvPr/>
        </p:nvSpPr>
        <p:spPr>
          <a:xfrm>
            <a:off x="1876406" y="4770185"/>
            <a:ext cx="799561" cy="369332"/>
          </a:xfrm>
          <a:prstGeom prst="rect">
            <a:avLst/>
          </a:prstGeom>
          <a:noFill/>
        </p:spPr>
        <p:txBody>
          <a:bodyPr wrap="square" rtlCol="0">
            <a:spAutoFit/>
          </a:bodyPr>
          <a:lstStyle/>
          <a:p>
            <a:r>
              <a:rPr lang="de-DE" dirty="0" err="1" smtClean="0"/>
              <a:t>u:</a:t>
            </a:r>
            <a:r>
              <a:rPr lang="de-DE" dirty="0" err="1"/>
              <a:t>ε</a:t>
            </a:r>
            <a:endParaRPr lang="de-DE" dirty="0"/>
          </a:p>
        </p:txBody>
      </p:sp>
      <p:sp>
        <p:nvSpPr>
          <p:cNvPr id="10" name="Textfeld 9"/>
          <p:cNvSpPr txBox="1"/>
          <p:nvPr/>
        </p:nvSpPr>
        <p:spPr>
          <a:xfrm>
            <a:off x="4209458" y="4770185"/>
            <a:ext cx="1371792" cy="646331"/>
          </a:xfrm>
          <a:prstGeom prst="rect">
            <a:avLst/>
          </a:prstGeom>
          <a:noFill/>
        </p:spPr>
        <p:txBody>
          <a:bodyPr wrap="square" rtlCol="0">
            <a:spAutoFit/>
          </a:bodyPr>
          <a:lstStyle/>
          <a:p>
            <a:r>
              <a:rPr lang="de-DE" i="1" dirty="0"/>
              <a:t>¬</a:t>
            </a:r>
            <a:r>
              <a:rPr lang="de-DE" dirty="0"/>
              <a:t> </a:t>
            </a:r>
            <a:r>
              <a:rPr lang="de-DE" dirty="0" err="1" smtClean="0"/>
              <a:t>a:u</a:t>
            </a:r>
            <a:r>
              <a:rPr lang="de-DE" i="1" dirty="0"/>
              <a:t>¬</a:t>
            </a:r>
            <a:r>
              <a:rPr lang="de-DE" dirty="0"/>
              <a:t> </a:t>
            </a:r>
            <a:r>
              <a:rPr lang="de-DE" dirty="0" smtClean="0"/>
              <a:t>a | </a:t>
            </a:r>
            <a:r>
              <a:rPr lang="de-DE" dirty="0" err="1" smtClean="0"/>
              <a:t>a:uä</a:t>
            </a:r>
            <a:endParaRPr lang="de-DE" dirty="0"/>
          </a:p>
        </p:txBody>
      </p:sp>
    </p:spTree>
    <p:extLst>
      <p:ext uri="{BB962C8B-B14F-4D97-AF65-F5344CB8AC3E}">
        <p14:creationId xmlns:p14="http://schemas.microsoft.com/office/powerpoint/2010/main" val="426199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mtClean="0"/>
              <a:t>Subsegmental morphology</a:t>
            </a:r>
            <a:endParaRPr lang="en-GB"/>
          </a:p>
        </p:txBody>
      </p:sp>
      <p:sp>
        <p:nvSpPr>
          <p:cNvPr id="3" name="Inhaltsplatzhalter 2"/>
          <p:cNvSpPr>
            <a:spLocks noGrp="1"/>
          </p:cNvSpPr>
          <p:nvPr>
            <p:ph idx="1"/>
          </p:nvPr>
        </p:nvSpPr>
        <p:spPr/>
        <p:txBody>
          <a:bodyPr/>
          <a:lstStyle/>
          <a:p>
            <a:r>
              <a:rPr lang="en-GB" smtClean="0"/>
              <a:t>“Morphological alternans can also be indicated with subsegmental information, such as change of a single feature.“ </a:t>
            </a:r>
            <a:r>
              <a:rPr lang="en-GB" b="1" smtClean="0"/>
              <a:t>Example 2</a:t>
            </a:r>
            <a:r>
              <a:rPr lang="en-GB" smtClean="0"/>
              <a:t>: genitive formation in Irish, where the genitive is marked by palatalizing the final consonant (sequence) of the base (nominative) stem:</a:t>
            </a:r>
          </a:p>
          <a:p>
            <a:pPr marL="0" indent="0">
              <a:buNone/>
            </a:pPr>
            <a:endParaRPr lang="en-GB" smtClean="0"/>
          </a:p>
        </p:txBody>
      </p:sp>
      <p:sp>
        <p:nvSpPr>
          <p:cNvPr id="5" name="Datumsplatzhalter 4"/>
          <p:cNvSpPr>
            <a:spLocks noGrp="1"/>
          </p:cNvSpPr>
          <p:nvPr>
            <p:ph type="dt" sz="half" idx="10"/>
          </p:nvPr>
        </p:nvSpPr>
        <p:spPr/>
        <p:txBody>
          <a:bodyPr/>
          <a:lstStyle/>
          <a:p>
            <a:r>
              <a:rPr lang="en-GB" smtClean="0"/>
              <a:t>21.05.14</a:t>
            </a:r>
            <a:endParaRPr lang="en-GB"/>
          </a:p>
        </p:txBody>
      </p:sp>
      <p:graphicFrame>
        <p:nvGraphicFramePr>
          <p:cNvPr id="4" name="Tabelle 3"/>
          <p:cNvGraphicFramePr>
            <a:graphicFrameLocks noGrp="1"/>
          </p:cNvGraphicFramePr>
          <p:nvPr>
            <p:extLst>
              <p:ext uri="{D42A27DB-BD31-4B8C-83A1-F6EECF244321}">
                <p14:modId xmlns:p14="http://schemas.microsoft.com/office/powerpoint/2010/main" val="510860034"/>
              </p:ext>
            </p:extLst>
          </p:nvPr>
        </p:nvGraphicFramePr>
        <p:xfrm>
          <a:off x="1053674" y="4109624"/>
          <a:ext cx="7694469" cy="1816888"/>
        </p:xfrm>
        <a:graphic>
          <a:graphicData uri="http://schemas.openxmlformats.org/drawingml/2006/table">
            <a:tbl>
              <a:tblPr firstRow="1" bandRow="1">
                <a:tableStyleId>{073A0DAA-6AF3-43AB-8588-CEC1D06C72B9}</a:tableStyleId>
              </a:tblPr>
              <a:tblGrid>
                <a:gridCol w="2564823"/>
                <a:gridCol w="2564823"/>
                <a:gridCol w="2564823"/>
              </a:tblGrid>
              <a:tr h="454222">
                <a:tc>
                  <a:txBody>
                    <a:bodyPr/>
                    <a:lstStyle/>
                    <a:p>
                      <a:pPr algn="ctr"/>
                      <a:r>
                        <a:rPr lang="de-DE" dirty="0" smtClean="0"/>
                        <a:t>Nominative</a:t>
                      </a:r>
                      <a:endParaRPr lang="de-DE" dirty="0"/>
                    </a:p>
                  </a:txBody>
                  <a:tcPr/>
                </a:tc>
                <a:tc>
                  <a:txBody>
                    <a:bodyPr/>
                    <a:lstStyle/>
                    <a:p>
                      <a:pPr algn="ctr"/>
                      <a:r>
                        <a:rPr lang="de-DE" dirty="0" smtClean="0"/>
                        <a:t>Genitive</a:t>
                      </a:r>
                      <a:endParaRPr lang="de-DE" dirty="0"/>
                    </a:p>
                  </a:txBody>
                  <a:tcPr/>
                </a:tc>
                <a:tc>
                  <a:txBody>
                    <a:bodyPr/>
                    <a:lstStyle/>
                    <a:p>
                      <a:pPr algn="ctr"/>
                      <a:r>
                        <a:rPr lang="de-DE" dirty="0" smtClean="0"/>
                        <a:t>Translation</a:t>
                      </a:r>
                      <a:endParaRPr lang="de-DE" dirty="0"/>
                    </a:p>
                  </a:txBody>
                  <a:tcPr/>
                </a:tc>
              </a:tr>
              <a:tr h="454222">
                <a:tc>
                  <a:txBody>
                    <a:bodyPr/>
                    <a:lstStyle/>
                    <a:p>
                      <a:r>
                        <a:rPr lang="de-DE" dirty="0" err="1" smtClean="0"/>
                        <a:t>bád</a:t>
                      </a:r>
                      <a:r>
                        <a:rPr lang="de-DE" dirty="0" smtClean="0"/>
                        <a:t>  /d/</a:t>
                      </a:r>
                      <a:endParaRPr lang="de-DE" dirty="0"/>
                    </a:p>
                  </a:txBody>
                  <a:tcPr/>
                </a:tc>
                <a:tc>
                  <a:txBody>
                    <a:bodyPr/>
                    <a:lstStyle/>
                    <a:p>
                      <a:r>
                        <a:rPr lang="de-DE" dirty="0" err="1" smtClean="0"/>
                        <a:t>báid</a:t>
                      </a:r>
                      <a:r>
                        <a:rPr lang="de-DE" dirty="0" smtClean="0"/>
                        <a:t>   /</a:t>
                      </a:r>
                      <a:r>
                        <a:rPr lang="de-DE" dirty="0" err="1" smtClean="0"/>
                        <a:t>d</a:t>
                      </a:r>
                      <a:r>
                        <a:rPr lang="de-DE" baseline="30000" dirty="0" err="1" smtClean="0"/>
                        <a:t>y</a:t>
                      </a:r>
                      <a:r>
                        <a:rPr lang="de-DE" baseline="0" dirty="0" smtClean="0"/>
                        <a:t>/</a:t>
                      </a:r>
                      <a:endParaRPr lang="de-DE" dirty="0"/>
                    </a:p>
                  </a:txBody>
                  <a:tcPr/>
                </a:tc>
                <a:tc>
                  <a:txBody>
                    <a:bodyPr/>
                    <a:lstStyle/>
                    <a:p>
                      <a:r>
                        <a:rPr lang="de-DE" dirty="0" err="1" smtClean="0"/>
                        <a:t>boat</a:t>
                      </a:r>
                      <a:endParaRPr lang="de-DE" dirty="0"/>
                    </a:p>
                  </a:txBody>
                  <a:tcPr/>
                </a:tc>
              </a:tr>
              <a:tr h="454222">
                <a:tc>
                  <a:txBody>
                    <a:bodyPr/>
                    <a:lstStyle/>
                    <a:p>
                      <a:r>
                        <a:rPr lang="de-DE" dirty="0" err="1" smtClean="0"/>
                        <a:t>eolas</a:t>
                      </a:r>
                      <a:r>
                        <a:rPr lang="de-DE" dirty="0" smtClean="0"/>
                        <a:t>  /s/</a:t>
                      </a:r>
                      <a:endParaRPr lang="de-DE" dirty="0"/>
                    </a:p>
                  </a:txBody>
                  <a:tcPr/>
                </a:tc>
                <a:tc>
                  <a:txBody>
                    <a:bodyPr/>
                    <a:lstStyle/>
                    <a:p>
                      <a:r>
                        <a:rPr lang="de-DE" dirty="0" err="1" smtClean="0"/>
                        <a:t>eolais</a:t>
                      </a:r>
                      <a:r>
                        <a:rPr lang="de-DE" dirty="0" smtClean="0"/>
                        <a:t>  /</a:t>
                      </a:r>
                      <a:r>
                        <a:rPr lang="de-DE" sz="1800" i="1" kern="1200" dirty="0" smtClean="0">
                          <a:solidFill>
                            <a:schemeClr val="dk1"/>
                          </a:solidFill>
                          <a:effectLst/>
                          <a:latin typeface="+mn-lt"/>
                          <a:ea typeface="+mn-ea"/>
                          <a:cs typeface="+mn-cs"/>
                        </a:rPr>
                        <a:t>∫</a:t>
                      </a:r>
                      <a:r>
                        <a:rPr lang="de-DE" dirty="0" smtClean="0"/>
                        <a:t>/</a:t>
                      </a:r>
                      <a:endParaRPr lang="de-DE" dirty="0"/>
                    </a:p>
                  </a:txBody>
                  <a:tcPr/>
                </a:tc>
                <a:tc>
                  <a:txBody>
                    <a:bodyPr/>
                    <a:lstStyle/>
                    <a:p>
                      <a:r>
                        <a:rPr lang="de-DE" dirty="0" err="1" smtClean="0"/>
                        <a:t>knowledge</a:t>
                      </a:r>
                      <a:endParaRPr lang="de-DE" dirty="0" smtClean="0"/>
                    </a:p>
                  </a:txBody>
                  <a:tcPr/>
                </a:tc>
              </a:tr>
              <a:tr h="454222">
                <a:tc>
                  <a:txBody>
                    <a:bodyPr/>
                    <a:lstStyle/>
                    <a:p>
                      <a:r>
                        <a:rPr lang="de-DE" dirty="0" err="1" smtClean="0"/>
                        <a:t>sagart</a:t>
                      </a:r>
                      <a:r>
                        <a:rPr lang="de-DE" dirty="0" smtClean="0"/>
                        <a:t>  /</a:t>
                      </a:r>
                      <a:r>
                        <a:rPr lang="de-DE" dirty="0" err="1" smtClean="0"/>
                        <a:t>rt</a:t>
                      </a:r>
                      <a:r>
                        <a:rPr lang="de-DE" dirty="0" smtClean="0"/>
                        <a:t>/</a:t>
                      </a:r>
                      <a:endParaRPr lang="de-DE" dirty="0"/>
                    </a:p>
                  </a:txBody>
                  <a:tcPr/>
                </a:tc>
                <a:tc>
                  <a:txBody>
                    <a:bodyPr/>
                    <a:lstStyle/>
                    <a:p>
                      <a:r>
                        <a:rPr lang="de-DE" dirty="0" err="1" smtClean="0"/>
                        <a:t>sagairt</a:t>
                      </a:r>
                      <a:r>
                        <a:rPr lang="de-DE" baseline="0" dirty="0" smtClean="0"/>
                        <a:t>  /</a:t>
                      </a:r>
                      <a:r>
                        <a:rPr lang="de-DE" baseline="0" dirty="0" err="1" smtClean="0"/>
                        <a:t>r</a:t>
                      </a:r>
                      <a:r>
                        <a:rPr lang="de-DE" baseline="30000" dirty="0" err="1" smtClean="0"/>
                        <a:t>y</a:t>
                      </a:r>
                      <a:r>
                        <a:rPr lang="de-DE" baseline="0" dirty="0" err="1" smtClean="0"/>
                        <a:t>t</a:t>
                      </a:r>
                      <a:r>
                        <a:rPr lang="de-DE" baseline="30000" dirty="0" err="1" smtClean="0"/>
                        <a:t>y</a:t>
                      </a:r>
                      <a:r>
                        <a:rPr lang="de-DE" baseline="0" dirty="0" smtClean="0"/>
                        <a:t>/</a:t>
                      </a:r>
                      <a:endParaRPr lang="de-DE" dirty="0"/>
                    </a:p>
                  </a:txBody>
                  <a:tcPr/>
                </a:tc>
                <a:tc>
                  <a:txBody>
                    <a:bodyPr/>
                    <a:lstStyle/>
                    <a:p>
                      <a:r>
                        <a:rPr lang="de-DE" dirty="0" smtClean="0"/>
                        <a:t>priest</a:t>
                      </a:r>
                    </a:p>
                  </a:txBody>
                  <a:tcPr/>
                </a:tc>
              </a:tr>
            </a:tbl>
          </a:graphicData>
        </a:graphic>
      </p:graphicFrame>
    </p:spTree>
    <p:extLst>
      <p:ext uri="{BB962C8B-B14F-4D97-AF65-F5344CB8AC3E}">
        <p14:creationId xmlns:p14="http://schemas.microsoft.com/office/powerpoint/2010/main" val="165346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 7" descr="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424" y="2345002"/>
            <a:ext cx="6834154" cy="2601388"/>
          </a:xfrm>
          <a:prstGeom prst="rect">
            <a:avLst/>
          </a:prstGeom>
        </p:spPr>
      </p:pic>
      <p:sp>
        <p:nvSpPr>
          <p:cNvPr id="2" name="Titel 1"/>
          <p:cNvSpPr>
            <a:spLocks noGrp="1"/>
          </p:cNvSpPr>
          <p:nvPr>
            <p:ph type="title"/>
          </p:nvPr>
        </p:nvSpPr>
        <p:spPr/>
        <p:txBody>
          <a:bodyPr>
            <a:normAutofit/>
          </a:bodyPr>
          <a:lstStyle/>
          <a:p>
            <a:r>
              <a:rPr lang="en-GB" smtClean="0"/>
              <a:t>Subsegmental morphology</a:t>
            </a:r>
            <a:endParaRPr lang="en-GB"/>
          </a:p>
        </p:txBody>
      </p:sp>
      <p:sp>
        <p:nvSpPr>
          <p:cNvPr id="3" name="Inhaltsplatzhalter 2"/>
          <p:cNvSpPr>
            <a:spLocks noGrp="1"/>
          </p:cNvSpPr>
          <p:nvPr>
            <p:ph idx="1"/>
          </p:nvPr>
        </p:nvSpPr>
        <p:spPr/>
        <p:txBody>
          <a:bodyPr/>
          <a:lstStyle/>
          <a:p>
            <a:r>
              <a:rPr lang="en-GB" dirty="0" smtClean="0"/>
              <a:t>Possible transducers for example 2:</a:t>
            </a:r>
          </a:p>
        </p:txBody>
      </p:sp>
      <p:sp>
        <p:nvSpPr>
          <p:cNvPr id="5" name="Datumsplatzhalter 4"/>
          <p:cNvSpPr>
            <a:spLocks noGrp="1"/>
          </p:cNvSpPr>
          <p:nvPr>
            <p:ph type="dt" sz="half" idx="10"/>
          </p:nvPr>
        </p:nvSpPr>
        <p:spPr/>
        <p:txBody>
          <a:bodyPr/>
          <a:lstStyle/>
          <a:p>
            <a:r>
              <a:rPr lang="en-GB" smtClean="0"/>
              <a:t>21.05.14</a:t>
            </a:r>
            <a:endParaRPr lang="en-GB"/>
          </a:p>
        </p:txBody>
      </p:sp>
      <p:sp>
        <p:nvSpPr>
          <p:cNvPr id="7" name="Textfeld 6"/>
          <p:cNvSpPr txBox="1"/>
          <p:nvPr/>
        </p:nvSpPr>
        <p:spPr>
          <a:xfrm>
            <a:off x="2221702" y="2911080"/>
            <a:ext cx="1755899" cy="369332"/>
          </a:xfrm>
          <a:prstGeom prst="rect">
            <a:avLst/>
          </a:prstGeom>
          <a:noFill/>
        </p:spPr>
        <p:txBody>
          <a:bodyPr wrap="square" rtlCol="0">
            <a:spAutoFit/>
          </a:bodyPr>
          <a:lstStyle/>
          <a:p>
            <a:r>
              <a:rPr lang="de-DE" dirty="0"/>
              <a:t>C</a:t>
            </a:r>
            <a:r>
              <a:rPr lang="de-DE" dirty="0" smtClean="0"/>
              <a:t>(</a:t>
            </a:r>
            <a:r>
              <a:rPr lang="de-DE" i="1" dirty="0" smtClean="0"/>
              <a:t>¬s</a:t>
            </a:r>
            <a:r>
              <a:rPr lang="de-DE" dirty="0" smtClean="0"/>
              <a:t>):</a:t>
            </a:r>
            <a:r>
              <a:rPr lang="de-DE" dirty="0" err="1" smtClean="0"/>
              <a:t>C</a:t>
            </a:r>
            <a:r>
              <a:rPr lang="de-DE" baseline="30000" dirty="0" err="1" smtClean="0"/>
              <a:t>y</a:t>
            </a:r>
            <a:r>
              <a:rPr lang="de-DE" baseline="30000" dirty="0" smtClean="0"/>
              <a:t> </a:t>
            </a:r>
            <a:r>
              <a:rPr lang="de-DE" dirty="0" smtClean="0"/>
              <a:t>| s:</a:t>
            </a:r>
            <a:r>
              <a:rPr lang="de-DE" i="1" dirty="0">
                <a:solidFill>
                  <a:schemeClr val="dk1"/>
                </a:solidFill>
              </a:rPr>
              <a:t>∫</a:t>
            </a:r>
            <a:endParaRPr lang="de-DE" dirty="0"/>
          </a:p>
        </p:txBody>
      </p:sp>
      <p:sp>
        <p:nvSpPr>
          <p:cNvPr id="9" name="Textfeld 8"/>
          <p:cNvSpPr txBox="1"/>
          <p:nvPr/>
        </p:nvSpPr>
        <p:spPr>
          <a:xfrm>
            <a:off x="4907114" y="2958120"/>
            <a:ext cx="1222858" cy="369332"/>
          </a:xfrm>
          <a:prstGeom prst="rect">
            <a:avLst/>
          </a:prstGeom>
          <a:noFill/>
        </p:spPr>
        <p:txBody>
          <a:bodyPr wrap="square" rtlCol="0">
            <a:spAutoFit/>
          </a:bodyPr>
          <a:lstStyle/>
          <a:p>
            <a:r>
              <a:rPr lang="de-DE" dirty="0" err="1" smtClean="0"/>
              <a:t>V:iV</a:t>
            </a:r>
            <a:endParaRPr lang="de-DE" dirty="0"/>
          </a:p>
        </p:txBody>
      </p:sp>
      <p:sp>
        <p:nvSpPr>
          <p:cNvPr id="10" name="Textfeld 9"/>
          <p:cNvSpPr txBox="1"/>
          <p:nvPr/>
        </p:nvSpPr>
        <p:spPr>
          <a:xfrm>
            <a:off x="7149742" y="3111135"/>
            <a:ext cx="1095975" cy="338554"/>
          </a:xfrm>
          <a:prstGeom prst="rect">
            <a:avLst/>
          </a:prstGeom>
          <a:noFill/>
        </p:spPr>
        <p:txBody>
          <a:bodyPr wrap="square" rtlCol="0">
            <a:spAutoFit/>
          </a:bodyPr>
          <a:lstStyle/>
          <a:p>
            <a:r>
              <a:rPr lang="de-DE" sz="1600" dirty="0" err="1"/>
              <a:t>I</a:t>
            </a:r>
            <a:r>
              <a:rPr lang="de-DE" sz="1600" dirty="0" err="1" smtClean="0"/>
              <a:t>d</a:t>
            </a:r>
            <a:r>
              <a:rPr lang="de-DE" sz="1600" dirty="0"/>
              <a:t>(</a:t>
            </a:r>
            <a:r>
              <a:rPr lang="de-DE" sz="1600" dirty="0" err="1" smtClean="0"/>
              <a:t>Σ</a:t>
            </a:r>
            <a:r>
              <a:rPr lang="de-DE" sz="1600" dirty="0" smtClean="0"/>
              <a:t>)</a:t>
            </a:r>
            <a:endParaRPr lang="de-DE" sz="1600" dirty="0"/>
          </a:p>
        </p:txBody>
      </p:sp>
      <p:sp>
        <p:nvSpPr>
          <p:cNvPr id="11" name="Textfeld 10"/>
          <p:cNvSpPr txBox="1"/>
          <p:nvPr/>
        </p:nvSpPr>
        <p:spPr>
          <a:xfrm>
            <a:off x="-14369" y="3039582"/>
            <a:ext cx="2052465" cy="276999"/>
          </a:xfrm>
          <a:prstGeom prst="rect">
            <a:avLst/>
          </a:prstGeom>
          <a:noFill/>
        </p:spPr>
        <p:txBody>
          <a:bodyPr wrap="square" rtlCol="0">
            <a:spAutoFit/>
          </a:bodyPr>
          <a:lstStyle/>
          <a:p>
            <a:r>
              <a:rPr lang="de-DE" sz="1200" dirty="0" err="1"/>
              <a:t>Reversed</a:t>
            </a:r>
            <a:r>
              <a:rPr lang="de-DE" sz="1200" dirty="0"/>
              <a:t> </a:t>
            </a:r>
            <a:r>
              <a:rPr lang="de-DE" sz="1200" dirty="0" err="1"/>
              <a:t>order</a:t>
            </a:r>
            <a:endParaRPr lang="de-DE" sz="1200" dirty="0"/>
          </a:p>
        </p:txBody>
      </p:sp>
      <p:pic>
        <p:nvPicPr>
          <p:cNvPr id="12" name="Bild 11" descr="T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338" y="4342410"/>
            <a:ext cx="6284516" cy="2432716"/>
          </a:xfrm>
          <a:prstGeom prst="rect">
            <a:avLst/>
          </a:prstGeom>
        </p:spPr>
      </p:pic>
      <p:sp>
        <p:nvSpPr>
          <p:cNvPr id="13" name="Textfeld 12"/>
          <p:cNvSpPr txBox="1"/>
          <p:nvPr/>
        </p:nvSpPr>
        <p:spPr>
          <a:xfrm>
            <a:off x="1501409" y="5959135"/>
            <a:ext cx="1095975" cy="338554"/>
          </a:xfrm>
          <a:prstGeom prst="rect">
            <a:avLst/>
          </a:prstGeom>
          <a:noFill/>
        </p:spPr>
        <p:txBody>
          <a:bodyPr wrap="square" rtlCol="0">
            <a:spAutoFit/>
          </a:bodyPr>
          <a:lstStyle/>
          <a:p>
            <a:r>
              <a:rPr lang="de-DE" sz="1600" dirty="0" err="1"/>
              <a:t>I</a:t>
            </a:r>
            <a:r>
              <a:rPr lang="de-DE" sz="1600" dirty="0" err="1" smtClean="0"/>
              <a:t>d</a:t>
            </a:r>
            <a:r>
              <a:rPr lang="de-DE" sz="1600" dirty="0"/>
              <a:t>(</a:t>
            </a:r>
            <a:r>
              <a:rPr lang="de-DE" sz="1600" dirty="0" err="1" smtClean="0"/>
              <a:t>Σ</a:t>
            </a:r>
            <a:r>
              <a:rPr lang="de-DE" sz="1600" dirty="0" smtClean="0"/>
              <a:t>)</a:t>
            </a:r>
            <a:endParaRPr lang="de-DE" sz="1600" dirty="0"/>
          </a:p>
        </p:txBody>
      </p:sp>
      <p:sp>
        <p:nvSpPr>
          <p:cNvPr id="14" name="Textfeld 13"/>
          <p:cNvSpPr txBox="1"/>
          <p:nvPr/>
        </p:nvSpPr>
        <p:spPr>
          <a:xfrm>
            <a:off x="2597974" y="4623010"/>
            <a:ext cx="1222858" cy="369332"/>
          </a:xfrm>
          <a:prstGeom prst="rect">
            <a:avLst/>
          </a:prstGeom>
          <a:noFill/>
        </p:spPr>
        <p:txBody>
          <a:bodyPr wrap="square" rtlCol="0">
            <a:spAutoFit/>
          </a:bodyPr>
          <a:lstStyle/>
          <a:p>
            <a:r>
              <a:rPr lang="de-DE" dirty="0" err="1" smtClean="0"/>
              <a:t>V:iV</a:t>
            </a:r>
            <a:endParaRPr lang="de-DE" dirty="0"/>
          </a:p>
        </p:txBody>
      </p:sp>
      <p:sp>
        <p:nvSpPr>
          <p:cNvPr id="15" name="Textfeld 14"/>
          <p:cNvSpPr txBox="1"/>
          <p:nvPr/>
        </p:nvSpPr>
        <p:spPr>
          <a:xfrm>
            <a:off x="3585662" y="5990495"/>
            <a:ext cx="1290088" cy="646331"/>
          </a:xfrm>
          <a:prstGeom prst="rect">
            <a:avLst/>
          </a:prstGeom>
          <a:noFill/>
        </p:spPr>
        <p:txBody>
          <a:bodyPr wrap="square" rtlCol="0">
            <a:spAutoFit/>
          </a:bodyPr>
          <a:lstStyle/>
          <a:p>
            <a:r>
              <a:rPr lang="de-DE" dirty="0"/>
              <a:t>C(</a:t>
            </a:r>
            <a:r>
              <a:rPr lang="de-DE" i="1" dirty="0"/>
              <a:t>¬s</a:t>
            </a:r>
            <a:r>
              <a:rPr lang="de-DE" dirty="0"/>
              <a:t>):</a:t>
            </a:r>
            <a:r>
              <a:rPr lang="de-DE" dirty="0" err="1"/>
              <a:t>C</a:t>
            </a:r>
            <a:r>
              <a:rPr lang="de-DE" baseline="30000" dirty="0" err="1"/>
              <a:t>y</a:t>
            </a:r>
            <a:r>
              <a:rPr lang="de-DE" baseline="30000" dirty="0"/>
              <a:t> </a:t>
            </a:r>
            <a:endParaRPr lang="en-GB" dirty="0"/>
          </a:p>
          <a:p>
            <a:endParaRPr lang="de-DE" dirty="0"/>
          </a:p>
        </p:txBody>
      </p:sp>
      <p:sp>
        <p:nvSpPr>
          <p:cNvPr id="16" name="Textfeld 15"/>
          <p:cNvSpPr txBox="1"/>
          <p:nvPr/>
        </p:nvSpPr>
        <p:spPr>
          <a:xfrm>
            <a:off x="4844401" y="4623010"/>
            <a:ext cx="873895" cy="646331"/>
          </a:xfrm>
          <a:prstGeom prst="rect">
            <a:avLst/>
          </a:prstGeom>
          <a:noFill/>
        </p:spPr>
        <p:txBody>
          <a:bodyPr wrap="square" rtlCol="0">
            <a:spAutoFit/>
          </a:bodyPr>
          <a:lstStyle/>
          <a:p>
            <a:r>
              <a:rPr lang="de-DE" dirty="0"/>
              <a:t>s:</a:t>
            </a:r>
            <a:r>
              <a:rPr lang="de-DE" i="1" dirty="0">
                <a:solidFill>
                  <a:schemeClr val="dk1"/>
                </a:solidFill>
              </a:rPr>
              <a:t>∫</a:t>
            </a:r>
            <a:endParaRPr lang="de-DE" dirty="0"/>
          </a:p>
          <a:p>
            <a:endParaRPr lang="de-DE" dirty="0"/>
          </a:p>
        </p:txBody>
      </p:sp>
      <p:sp>
        <p:nvSpPr>
          <p:cNvPr id="17" name="Textfeld 16"/>
          <p:cNvSpPr txBox="1"/>
          <p:nvPr/>
        </p:nvSpPr>
        <p:spPr>
          <a:xfrm>
            <a:off x="-14369" y="4853842"/>
            <a:ext cx="2052465" cy="276999"/>
          </a:xfrm>
          <a:prstGeom prst="rect">
            <a:avLst/>
          </a:prstGeom>
          <a:noFill/>
        </p:spPr>
        <p:txBody>
          <a:bodyPr wrap="square" rtlCol="0">
            <a:spAutoFit/>
          </a:bodyPr>
          <a:lstStyle/>
          <a:p>
            <a:r>
              <a:rPr lang="de-DE" sz="1200" dirty="0" smtClean="0"/>
              <a:t>Normal </a:t>
            </a:r>
            <a:r>
              <a:rPr lang="de-DE" sz="1200" dirty="0" err="1"/>
              <a:t>order</a:t>
            </a:r>
            <a:endParaRPr lang="de-DE" sz="1200" dirty="0"/>
          </a:p>
        </p:txBody>
      </p:sp>
    </p:spTree>
    <p:extLst>
      <p:ext uri="{BB962C8B-B14F-4D97-AF65-F5344CB8AC3E}">
        <p14:creationId xmlns:p14="http://schemas.microsoft.com/office/powerpoint/2010/main" val="46447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Subtractive morphology</a:t>
            </a:r>
            <a:endParaRPr lang="en-GB" dirty="0"/>
          </a:p>
        </p:txBody>
      </p:sp>
      <p:sp>
        <p:nvSpPr>
          <p:cNvPr id="3" name="Inhaltsplatzhalter 2"/>
          <p:cNvSpPr>
            <a:spLocks noGrp="1"/>
          </p:cNvSpPr>
          <p:nvPr>
            <p:ph idx="1"/>
          </p:nvPr>
        </p:nvSpPr>
        <p:spPr/>
        <p:txBody>
          <a:bodyPr/>
          <a:lstStyle/>
          <a:p>
            <a:r>
              <a:rPr lang="en-GB" dirty="0" smtClean="0"/>
              <a:t>An example (</a:t>
            </a:r>
            <a:r>
              <a:rPr lang="en-GB" b="1" dirty="0" smtClean="0"/>
              <a:t>example 3</a:t>
            </a:r>
            <a:r>
              <a:rPr lang="en-GB" dirty="0" smtClean="0"/>
              <a:t>) for subtractive morphology (also: </a:t>
            </a:r>
            <a:r>
              <a:rPr lang="en-GB" b="1" dirty="0" smtClean="0"/>
              <a:t>truncation</a:t>
            </a:r>
            <a:r>
              <a:rPr lang="en-GB" dirty="0" smtClean="0"/>
              <a:t>) is the plural stem formation in </a:t>
            </a:r>
            <a:r>
              <a:rPr lang="en-GB" dirty="0" err="1" smtClean="0"/>
              <a:t>Koasati</a:t>
            </a:r>
            <a:r>
              <a:rPr lang="en-GB" dirty="0" smtClean="0"/>
              <a:t>. The final rime of the singular stem (consisting of a final vowel and any following consonant) is deleted in the formation of the plural sten. The onset of the final syllable of the singular stem is retained. In our example we only consider </a:t>
            </a:r>
            <a:r>
              <a:rPr lang="en-GB" b="1" dirty="0" smtClean="0"/>
              <a:t>phonological</a:t>
            </a:r>
            <a:r>
              <a:rPr lang="en-GB" dirty="0" smtClean="0"/>
              <a:t> forms: </a:t>
            </a:r>
          </a:p>
        </p:txBody>
      </p:sp>
      <p:sp>
        <p:nvSpPr>
          <p:cNvPr id="5" name="Datumsplatzhalter 4"/>
          <p:cNvSpPr>
            <a:spLocks noGrp="1"/>
          </p:cNvSpPr>
          <p:nvPr>
            <p:ph type="dt" sz="half" idx="10"/>
          </p:nvPr>
        </p:nvSpPr>
        <p:spPr/>
        <p:txBody>
          <a:bodyPr/>
          <a:lstStyle/>
          <a:p>
            <a:r>
              <a:rPr lang="en-GB" smtClean="0"/>
              <a:t>21.05.14</a:t>
            </a:r>
            <a:endParaRPr lang="en-GB"/>
          </a:p>
        </p:txBody>
      </p:sp>
      <p:graphicFrame>
        <p:nvGraphicFramePr>
          <p:cNvPr id="6" name="Tabelle 5"/>
          <p:cNvGraphicFramePr>
            <a:graphicFrameLocks noGrp="1"/>
          </p:cNvGraphicFramePr>
          <p:nvPr>
            <p:extLst>
              <p:ext uri="{D42A27DB-BD31-4B8C-83A1-F6EECF244321}">
                <p14:modId xmlns:p14="http://schemas.microsoft.com/office/powerpoint/2010/main" val="2791370602"/>
              </p:ext>
            </p:extLst>
          </p:nvPr>
        </p:nvGraphicFramePr>
        <p:xfrm>
          <a:off x="1132062" y="4376183"/>
          <a:ext cx="7738412" cy="2225040"/>
        </p:xfrm>
        <a:graphic>
          <a:graphicData uri="http://schemas.openxmlformats.org/drawingml/2006/table">
            <a:tbl>
              <a:tblPr firstRow="1" bandRow="1">
                <a:tableStyleId>{073A0DAA-6AF3-43AB-8588-CEC1D06C72B9}</a:tableStyleId>
              </a:tblPr>
              <a:tblGrid>
                <a:gridCol w="3869206"/>
                <a:gridCol w="3869206"/>
              </a:tblGrid>
              <a:tr h="370840">
                <a:tc>
                  <a:txBody>
                    <a:bodyPr/>
                    <a:lstStyle/>
                    <a:p>
                      <a:pPr algn="ctr"/>
                      <a:r>
                        <a:rPr lang="de-DE" dirty="0" smtClean="0"/>
                        <a:t>Singular</a:t>
                      </a:r>
                      <a:endParaRPr lang="de-DE" dirty="0"/>
                    </a:p>
                  </a:txBody>
                  <a:tcPr/>
                </a:tc>
                <a:tc>
                  <a:txBody>
                    <a:bodyPr/>
                    <a:lstStyle/>
                    <a:p>
                      <a:pPr algn="ctr"/>
                      <a:r>
                        <a:rPr lang="de-DE" dirty="0" smtClean="0"/>
                        <a:t>Plural [+</a:t>
                      </a:r>
                      <a:r>
                        <a:rPr lang="de-DE" dirty="0" err="1" smtClean="0"/>
                        <a:t>pl</a:t>
                      </a:r>
                      <a:r>
                        <a:rPr lang="de-DE" dirty="0" smtClean="0"/>
                        <a:t>]</a:t>
                      </a:r>
                      <a:endParaRPr lang="de-DE" dirty="0"/>
                    </a:p>
                  </a:txBody>
                  <a:tcPr/>
                </a:tc>
              </a:tr>
              <a:tr h="370840">
                <a:tc>
                  <a:txBody>
                    <a:bodyPr/>
                    <a:lstStyle/>
                    <a:p>
                      <a:r>
                        <a:rPr lang="de-DE" dirty="0" err="1" smtClean="0"/>
                        <a:t>pitáf</a:t>
                      </a:r>
                      <a:r>
                        <a:rPr lang="de-DE" baseline="0" dirty="0" smtClean="0"/>
                        <a:t>-li-</a:t>
                      </a:r>
                      <a:r>
                        <a:rPr lang="de-DE" baseline="0" dirty="0" err="1" smtClean="0"/>
                        <a:t>n</a:t>
                      </a:r>
                      <a:endParaRPr lang="de-DE" dirty="0"/>
                    </a:p>
                  </a:txBody>
                  <a:tcPr/>
                </a:tc>
                <a:tc>
                  <a:txBody>
                    <a:bodyPr/>
                    <a:lstStyle/>
                    <a:p>
                      <a:r>
                        <a:rPr lang="de-DE" dirty="0" err="1" smtClean="0"/>
                        <a:t>pít</a:t>
                      </a:r>
                      <a:r>
                        <a:rPr lang="de-DE" dirty="0" smtClean="0"/>
                        <a:t>-li-</a:t>
                      </a:r>
                      <a:r>
                        <a:rPr lang="de-DE" dirty="0" err="1" smtClean="0"/>
                        <a:t>n</a:t>
                      </a:r>
                      <a:endParaRPr lang="de-DE" dirty="0"/>
                    </a:p>
                  </a:txBody>
                  <a:tcPr/>
                </a:tc>
              </a:tr>
              <a:tr h="370840">
                <a:tc>
                  <a:txBody>
                    <a:bodyPr/>
                    <a:lstStyle/>
                    <a:p>
                      <a:r>
                        <a:rPr lang="de-DE" dirty="0" err="1" smtClean="0"/>
                        <a:t>latáf-ka-n</a:t>
                      </a:r>
                      <a:endParaRPr lang="de-DE" dirty="0"/>
                    </a:p>
                  </a:txBody>
                  <a:tcPr/>
                </a:tc>
                <a:tc>
                  <a:txBody>
                    <a:bodyPr/>
                    <a:lstStyle/>
                    <a:p>
                      <a:r>
                        <a:rPr lang="de-DE" dirty="0" err="1" smtClean="0"/>
                        <a:t>lat-ka-n</a:t>
                      </a:r>
                      <a:endParaRPr lang="de-DE" dirty="0"/>
                    </a:p>
                  </a:txBody>
                  <a:tcPr/>
                </a:tc>
              </a:tr>
              <a:tr h="370840">
                <a:tc>
                  <a:txBody>
                    <a:bodyPr/>
                    <a:lstStyle/>
                    <a:p>
                      <a:r>
                        <a:rPr lang="de-DE" dirty="0" err="1" smtClean="0"/>
                        <a:t>tiwáp</a:t>
                      </a:r>
                      <a:r>
                        <a:rPr lang="de-DE" dirty="0" smtClean="0"/>
                        <a:t>-li-</a:t>
                      </a:r>
                      <a:r>
                        <a:rPr lang="de-DE" dirty="0" err="1" smtClean="0"/>
                        <a:t>n</a:t>
                      </a:r>
                      <a:endParaRPr lang="de-DE" dirty="0"/>
                    </a:p>
                  </a:txBody>
                  <a:tcPr/>
                </a:tc>
                <a:tc>
                  <a:txBody>
                    <a:bodyPr/>
                    <a:lstStyle/>
                    <a:p>
                      <a:r>
                        <a:rPr lang="de-DE" dirty="0" err="1" smtClean="0"/>
                        <a:t>tiw</a:t>
                      </a:r>
                      <a:r>
                        <a:rPr lang="de-DE" dirty="0" smtClean="0"/>
                        <a:t>-li-</a:t>
                      </a:r>
                      <a:r>
                        <a:rPr lang="de-DE" dirty="0" err="1" smtClean="0"/>
                        <a:t>n</a:t>
                      </a:r>
                      <a:endParaRPr lang="de-DE" dirty="0"/>
                    </a:p>
                  </a:txBody>
                  <a:tcPr/>
                </a:tc>
              </a:tr>
              <a:tr h="370840">
                <a:tc>
                  <a:txBody>
                    <a:bodyPr/>
                    <a:lstStyle/>
                    <a:p>
                      <a:r>
                        <a:rPr lang="de-DE" dirty="0" err="1" smtClean="0"/>
                        <a:t>atakáa</a:t>
                      </a:r>
                      <a:r>
                        <a:rPr lang="de-DE" dirty="0" smtClean="0"/>
                        <a:t>-li-</a:t>
                      </a:r>
                      <a:r>
                        <a:rPr lang="de-DE" dirty="0" err="1" smtClean="0"/>
                        <a:t>n</a:t>
                      </a:r>
                      <a:endParaRPr lang="de-DE" dirty="0"/>
                    </a:p>
                  </a:txBody>
                  <a:tcPr/>
                </a:tc>
                <a:tc>
                  <a:txBody>
                    <a:bodyPr/>
                    <a:lstStyle/>
                    <a:p>
                      <a:r>
                        <a:rPr lang="de-DE" dirty="0" err="1" smtClean="0"/>
                        <a:t>aták</a:t>
                      </a:r>
                      <a:r>
                        <a:rPr lang="de-DE" dirty="0" smtClean="0"/>
                        <a:t>-li-</a:t>
                      </a:r>
                      <a:r>
                        <a:rPr lang="de-DE" dirty="0" err="1" smtClean="0"/>
                        <a:t>n</a:t>
                      </a:r>
                      <a:endParaRPr lang="de-DE" dirty="0"/>
                    </a:p>
                  </a:txBody>
                  <a:tcPr/>
                </a:tc>
              </a:tr>
              <a:tr h="370840">
                <a:tc>
                  <a:txBody>
                    <a:bodyPr/>
                    <a:lstStyle/>
                    <a:p>
                      <a:r>
                        <a:rPr lang="de-DE" dirty="0" err="1" smtClean="0"/>
                        <a:t>iyyakohóp-ka-n</a:t>
                      </a:r>
                      <a:endParaRPr lang="de-DE" dirty="0"/>
                    </a:p>
                  </a:txBody>
                  <a:tcPr/>
                </a:tc>
                <a:tc>
                  <a:txBody>
                    <a:bodyPr/>
                    <a:lstStyle/>
                    <a:p>
                      <a:r>
                        <a:rPr lang="de-DE" dirty="0" err="1" smtClean="0"/>
                        <a:t>iyyakóf-ka-n</a:t>
                      </a:r>
                      <a:endParaRPr lang="de-DE" dirty="0"/>
                    </a:p>
                  </a:txBody>
                  <a:tcPr/>
                </a:tc>
              </a:tr>
            </a:tbl>
          </a:graphicData>
        </a:graphic>
      </p:graphicFrame>
    </p:spTree>
    <p:extLst>
      <p:ext uri="{BB962C8B-B14F-4D97-AF65-F5344CB8AC3E}">
        <p14:creationId xmlns:p14="http://schemas.microsoft.com/office/powerpoint/2010/main" val="4004971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Subtractive morphology</a:t>
            </a:r>
            <a:endParaRPr lang="en-GB" dirty="0"/>
          </a:p>
        </p:txBody>
      </p:sp>
      <p:sp>
        <p:nvSpPr>
          <p:cNvPr id="3" name="Inhaltsplatzhalter 2"/>
          <p:cNvSpPr>
            <a:spLocks noGrp="1"/>
          </p:cNvSpPr>
          <p:nvPr>
            <p:ph idx="1"/>
          </p:nvPr>
        </p:nvSpPr>
        <p:spPr/>
        <p:txBody>
          <a:bodyPr/>
          <a:lstStyle/>
          <a:p>
            <a:r>
              <a:rPr lang="en-GB" dirty="0" smtClean="0"/>
              <a:t>Transducers for example 3: </a:t>
            </a:r>
          </a:p>
        </p:txBody>
      </p:sp>
      <p:sp>
        <p:nvSpPr>
          <p:cNvPr id="5" name="Datumsplatzhalter 4"/>
          <p:cNvSpPr>
            <a:spLocks noGrp="1"/>
          </p:cNvSpPr>
          <p:nvPr>
            <p:ph type="dt" sz="half" idx="10"/>
          </p:nvPr>
        </p:nvSpPr>
        <p:spPr/>
        <p:txBody>
          <a:bodyPr/>
          <a:lstStyle/>
          <a:p>
            <a:r>
              <a:rPr lang="en-GB" smtClean="0"/>
              <a:t>21.05.14</a:t>
            </a:r>
            <a:endParaRPr lang="en-GB"/>
          </a:p>
        </p:txBody>
      </p:sp>
      <p:pic>
        <p:nvPicPr>
          <p:cNvPr id="4" name="Bild 3" descr="T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416" y="2359999"/>
            <a:ext cx="7638682" cy="2256883"/>
          </a:xfrm>
          <a:prstGeom prst="rect">
            <a:avLst/>
          </a:prstGeom>
        </p:spPr>
      </p:pic>
      <p:sp>
        <p:nvSpPr>
          <p:cNvPr id="7" name="Textfeld 6"/>
          <p:cNvSpPr txBox="1"/>
          <p:nvPr/>
        </p:nvSpPr>
        <p:spPr>
          <a:xfrm>
            <a:off x="989152" y="3503132"/>
            <a:ext cx="1095975" cy="338554"/>
          </a:xfrm>
          <a:prstGeom prst="rect">
            <a:avLst/>
          </a:prstGeom>
          <a:noFill/>
        </p:spPr>
        <p:txBody>
          <a:bodyPr wrap="square" rtlCol="0">
            <a:spAutoFit/>
          </a:bodyPr>
          <a:lstStyle/>
          <a:p>
            <a:r>
              <a:rPr lang="de-DE" sz="1600" dirty="0" err="1"/>
              <a:t>I</a:t>
            </a:r>
            <a:r>
              <a:rPr lang="de-DE" sz="1600" dirty="0" err="1" smtClean="0"/>
              <a:t>d</a:t>
            </a:r>
            <a:r>
              <a:rPr lang="de-DE" sz="1600" dirty="0"/>
              <a:t>(</a:t>
            </a:r>
            <a:r>
              <a:rPr lang="de-DE" sz="1600" dirty="0" err="1" smtClean="0"/>
              <a:t>Σ</a:t>
            </a:r>
            <a:r>
              <a:rPr lang="de-DE" sz="1600" dirty="0" smtClean="0"/>
              <a:t>)</a:t>
            </a:r>
            <a:endParaRPr lang="de-DE" sz="1600" dirty="0"/>
          </a:p>
        </p:txBody>
      </p:sp>
      <p:sp>
        <p:nvSpPr>
          <p:cNvPr id="8" name="Textfeld 7"/>
          <p:cNvSpPr txBox="1"/>
          <p:nvPr/>
        </p:nvSpPr>
        <p:spPr>
          <a:xfrm>
            <a:off x="6114291" y="2759663"/>
            <a:ext cx="658462" cy="369332"/>
          </a:xfrm>
          <a:prstGeom prst="rect">
            <a:avLst/>
          </a:prstGeom>
          <a:noFill/>
        </p:spPr>
        <p:txBody>
          <a:bodyPr wrap="square" rtlCol="0">
            <a:spAutoFit/>
          </a:bodyPr>
          <a:lstStyle/>
          <a:p>
            <a:r>
              <a:rPr lang="de-DE" dirty="0" err="1" smtClean="0"/>
              <a:t>n:n</a:t>
            </a:r>
            <a:endParaRPr lang="de-DE" dirty="0"/>
          </a:p>
        </p:txBody>
      </p:sp>
      <p:sp>
        <p:nvSpPr>
          <p:cNvPr id="9" name="Textfeld 8"/>
          <p:cNvSpPr txBox="1"/>
          <p:nvPr/>
        </p:nvSpPr>
        <p:spPr>
          <a:xfrm>
            <a:off x="4217293" y="2571505"/>
            <a:ext cx="924982" cy="646331"/>
          </a:xfrm>
          <a:prstGeom prst="rect">
            <a:avLst/>
          </a:prstGeom>
          <a:noFill/>
        </p:spPr>
        <p:txBody>
          <a:bodyPr wrap="square" rtlCol="0">
            <a:spAutoFit/>
          </a:bodyPr>
          <a:lstStyle/>
          <a:p>
            <a:pPr algn="ctr"/>
            <a:r>
              <a:rPr lang="de-DE" dirty="0" err="1" smtClean="0"/>
              <a:t>li:li</a:t>
            </a:r>
            <a:r>
              <a:rPr lang="de-DE" dirty="0" smtClean="0"/>
              <a:t> | </a:t>
            </a:r>
            <a:r>
              <a:rPr lang="de-DE" dirty="0" err="1" smtClean="0"/>
              <a:t>ka:ka</a:t>
            </a:r>
            <a:endParaRPr lang="de-DE" dirty="0"/>
          </a:p>
        </p:txBody>
      </p:sp>
      <p:sp>
        <p:nvSpPr>
          <p:cNvPr id="10" name="Textfeld 9"/>
          <p:cNvSpPr txBox="1"/>
          <p:nvPr/>
        </p:nvSpPr>
        <p:spPr>
          <a:xfrm>
            <a:off x="2414365" y="2571505"/>
            <a:ext cx="1426672" cy="646331"/>
          </a:xfrm>
          <a:prstGeom prst="rect">
            <a:avLst/>
          </a:prstGeom>
          <a:noFill/>
        </p:spPr>
        <p:txBody>
          <a:bodyPr wrap="square" rtlCol="0">
            <a:spAutoFit/>
          </a:bodyPr>
          <a:lstStyle/>
          <a:p>
            <a:r>
              <a:rPr lang="de-DE" dirty="0" err="1" smtClean="0"/>
              <a:t>VV:</a:t>
            </a:r>
            <a:r>
              <a:rPr lang="de-DE" dirty="0" err="1"/>
              <a:t>ε</a:t>
            </a:r>
            <a:r>
              <a:rPr lang="de-DE" dirty="0" smtClean="0"/>
              <a:t>  |</a:t>
            </a:r>
          </a:p>
          <a:p>
            <a:r>
              <a:rPr lang="de-DE" dirty="0" err="1" smtClean="0"/>
              <a:t>VC:</a:t>
            </a:r>
            <a:r>
              <a:rPr lang="de-DE" dirty="0" err="1"/>
              <a:t>ε</a:t>
            </a:r>
            <a:endParaRPr lang="de-DE" dirty="0"/>
          </a:p>
        </p:txBody>
      </p:sp>
      <p:pic>
        <p:nvPicPr>
          <p:cNvPr id="11" name="Bild 10" descr="T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4729" y="4374410"/>
            <a:ext cx="6525464" cy="2463972"/>
          </a:xfrm>
          <a:prstGeom prst="rect">
            <a:avLst/>
          </a:prstGeom>
        </p:spPr>
      </p:pic>
      <p:sp>
        <p:nvSpPr>
          <p:cNvPr id="12" name="Textfeld 11"/>
          <p:cNvSpPr txBox="1"/>
          <p:nvPr/>
        </p:nvSpPr>
        <p:spPr>
          <a:xfrm>
            <a:off x="1114424" y="4374410"/>
            <a:ext cx="625797" cy="1200329"/>
          </a:xfrm>
          <a:prstGeom prst="rect">
            <a:avLst/>
          </a:prstGeom>
          <a:noFill/>
        </p:spPr>
        <p:txBody>
          <a:bodyPr wrap="square" rtlCol="0">
            <a:spAutoFit/>
          </a:bodyPr>
          <a:lstStyle/>
          <a:p>
            <a:r>
              <a:rPr lang="de-DE" dirty="0" smtClean="0"/>
              <a:t>V:V</a:t>
            </a:r>
          </a:p>
          <a:p>
            <a:r>
              <a:rPr lang="de-DE" dirty="0" smtClean="0"/>
              <a:t>C:C</a:t>
            </a:r>
          </a:p>
          <a:p>
            <a:endParaRPr lang="de-DE" dirty="0"/>
          </a:p>
          <a:p>
            <a:endParaRPr lang="de-DE" dirty="0"/>
          </a:p>
        </p:txBody>
      </p:sp>
      <p:sp>
        <p:nvSpPr>
          <p:cNvPr id="13" name="Textfeld 12"/>
          <p:cNvSpPr txBox="1"/>
          <p:nvPr/>
        </p:nvSpPr>
        <p:spPr>
          <a:xfrm>
            <a:off x="2524111" y="5017571"/>
            <a:ext cx="830912" cy="369332"/>
          </a:xfrm>
          <a:prstGeom prst="rect">
            <a:avLst/>
          </a:prstGeom>
          <a:noFill/>
        </p:spPr>
        <p:txBody>
          <a:bodyPr wrap="square" rtlCol="0">
            <a:spAutoFit/>
          </a:bodyPr>
          <a:lstStyle/>
          <a:p>
            <a:r>
              <a:rPr lang="de-DE" dirty="0" err="1" smtClean="0"/>
              <a:t>V:</a:t>
            </a:r>
            <a:r>
              <a:rPr lang="de-DE" dirty="0" err="1"/>
              <a:t>ε</a:t>
            </a:r>
            <a:endParaRPr lang="de-DE" dirty="0"/>
          </a:p>
        </p:txBody>
      </p:sp>
      <p:sp>
        <p:nvSpPr>
          <p:cNvPr id="14" name="Textfeld 13"/>
          <p:cNvSpPr txBox="1"/>
          <p:nvPr/>
        </p:nvSpPr>
        <p:spPr>
          <a:xfrm>
            <a:off x="3496127" y="4294590"/>
            <a:ext cx="830912" cy="369332"/>
          </a:xfrm>
          <a:prstGeom prst="rect">
            <a:avLst/>
          </a:prstGeom>
          <a:noFill/>
        </p:spPr>
        <p:txBody>
          <a:bodyPr wrap="square" rtlCol="0">
            <a:spAutoFit/>
          </a:bodyPr>
          <a:lstStyle/>
          <a:p>
            <a:r>
              <a:rPr lang="de-DE" dirty="0" err="1" smtClean="0"/>
              <a:t>V:</a:t>
            </a:r>
            <a:r>
              <a:rPr lang="de-DE" dirty="0" err="1"/>
              <a:t>ε</a:t>
            </a:r>
            <a:endParaRPr lang="de-DE" dirty="0"/>
          </a:p>
        </p:txBody>
      </p:sp>
      <p:sp>
        <p:nvSpPr>
          <p:cNvPr id="15" name="Textfeld 14"/>
          <p:cNvSpPr txBox="1"/>
          <p:nvPr/>
        </p:nvSpPr>
        <p:spPr>
          <a:xfrm>
            <a:off x="4115397" y="5771557"/>
            <a:ext cx="830912" cy="369332"/>
          </a:xfrm>
          <a:prstGeom prst="rect">
            <a:avLst/>
          </a:prstGeom>
          <a:noFill/>
        </p:spPr>
        <p:txBody>
          <a:bodyPr wrap="square" rtlCol="0">
            <a:spAutoFit/>
          </a:bodyPr>
          <a:lstStyle/>
          <a:p>
            <a:r>
              <a:rPr lang="de-DE" dirty="0" err="1"/>
              <a:t>C</a:t>
            </a:r>
            <a:r>
              <a:rPr lang="de-DE" dirty="0" err="1" smtClean="0"/>
              <a:t>:ε</a:t>
            </a:r>
            <a:endParaRPr lang="de-DE" dirty="0"/>
          </a:p>
        </p:txBody>
      </p:sp>
      <p:sp>
        <p:nvSpPr>
          <p:cNvPr id="16" name="Textfeld 15"/>
          <p:cNvSpPr txBox="1"/>
          <p:nvPr/>
        </p:nvSpPr>
        <p:spPr>
          <a:xfrm>
            <a:off x="4946308" y="4954851"/>
            <a:ext cx="1026883" cy="369332"/>
          </a:xfrm>
          <a:prstGeom prst="rect">
            <a:avLst/>
          </a:prstGeom>
          <a:noFill/>
        </p:spPr>
        <p:txBody>
          <a:bodyPr wrap="square" rtlCol="0">
            <a:spAutoFit/>
          </a:bodyPr>
          <a:lstStyle/>
          <a:p>
            <a:r>
              <a:rPr lang="de-DE" dirty="0" err="1" smtClean="0"/>
              <a:t>ε</a:t>
            </a:r>
            <a:r>
              <a:rPr lang="de-DE" dirty="0" smtClean="0"/>
              <a:t>:[+</a:t>
            </a:r>
            <a:r>
              <a:rPr lang="de-DE" dirty="0" err="1" smtClean="0"/>
              <a:t>pl</a:t>
            </a:r>
            <a:r>
              <a:rPr lang="de-DE" dirty="0" smtClean="0"/>
              <a:t>]</a:t>
            </a:r>
            <a:endParaRPr lang="de-DE" dirty="0"/>
          </a:p>
        </p:txBody>
      </p:sp>
      <p:sp>
        <p:nvSpPr>
          <p:cNvPr id="17" name="Textfeld 16"/>
          <p:cNvSpPr txBox="1"/>
          <p:nvPr/>
        </p:nvSpPr>
        <p:spPr>
          <a:xfrm>
            <a:off x="5973191" y="5791532"/>
            <a:ext cx="1026883" cy="369332"/>
          </a:xfrm>
          <a:prstGeom prst="rect">
            <a:avLst/>
          </a:prstGeom>
          <a:noFill/>
        </p:spPr>
        <p:txBody>
          <a:bodyPr wrap="square" rtlCol="0">
            <a:spAutoFit/>
          </a:bodyPr>
          <a:lstStyle/>
          <a:p>
            <a:r>
              <a:rPr lang="de-DE" dirty="0" err="1" smtClean="0"/>
              <a:t>ε</a:t>
            </a:r>
            <a:r>
              <a:rPr lang="de-DE" dirty="0" smtClean="0"/>
              <a:t>:[+</a:t>
            </a:r>
            <a:r>
              <a:rPr lang="de-DE" dirty="0" err="1" smtClean="0"/>
              <a:t>pl</a:t>
            </a:r>
            <a:r>
              <a:rPr lang="de-DE" dirty="0" smtClean="0"/>
              <a:t>]</a:t>
            </a:r>
            <a:endParaRPr lang="de-DE" dirty="0"/>
          </a:p>
        </p:txBody>
      </p:sp>
    </p:spTree>
    <p:extLst>
      <p:ext uri="{BB962C8B-B14F-4D97-AF65-F5344CB8AC3E}">
        <p14:creationId xmlns:p14="http://schemas.microsoft.com/office/powerpoint/2010/main" val="2684365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Extrametrical</a:t>
            </a:r>
            <a:r>
              <a:rPr lang="de-DE" dirty="0" smtClean="0"/>
              <a:t> </a:t>
            </a:r>
            <a:r>
              <a:rPr lang="de-DE" dirty="0" err="1" smtClean="0"/>
              <a:t>infixation</a:t>
            </a:r>
            <a:r>
              <a:rPr lang="de-DE" dirty="0" smtClean="0"/>
              <a:t> </a:t>
            </a:r>
            <a:endParaRPr lang="de-DE" dirty="0"/>
          </a:p>
        </p:txBody>
      </p:sp>
      <p:sp>
        <p:nvSpPr>
          <p:cNvPr id="3" name="Inhaltsplatzhalter 2"/>
          <p:cNvSpPr>
            <a:spLocks noGrp="1"/>
          </p:cNvSpPr>
          <p:nvPr>
            <p:ph idx="1"/>
          </p:nvPr>
        </p:nvSpPr>
        <p:spPr/>
        <p:txBody>
          <a:bodyPr/>
          <a:lstStyle/>
          <a:p>
            <a:r>
              <a:rPr lang="de-DE" dirty="0" smtClean="0"/>
              <a:t>An </a:t>
            </a:r>
            <a:r>
              <a:rPr lang="de-DE" dirty="0" err="1" smtClean="0"/>
              <a:t>example</a:t>
            </a:r>
            <a:r>
              <a:rPr lang="de-DE" dirty="0" smtClean="0"/>
              <a:t> (</a:t>
            </a:r>
            <a:r>
              <a:rPr lang="de-DE" b="1" dirty="0" err="1" smtClean="0"/>
              <a:t>example</a:t>
            </a:r>
            <a:r>
              <a:rPr lang="de-DE" b="1" dirty="0" smtClean="0"/>
              <a:t> 4</a:t>
            </a:r>
            <a:r>
              <a:rPr lang="de-DE" dirty="0" smtClean="0"/>
              <a:t>) </a:t>
            </a:r>
            <a:r>
              <a:rPr lang="de-DE" dirty="0" err="1" smtClean="0"/>
              <a:t>for</a:t>
            </a:r>
            <a:r>
              <a:rPr lang="de-DE" dirty="0" smtClean="0"/>
              <a:t> </a:t>
            </a:r>
            <a:r>
              <a:rPr lang="de-DE" dirty="0" err="1" smtClean="0"/>
              <a:t>extrametrical</a:t>
            </a:r>
            <a:r>
              <a:rPr lang="de-DE" dirty="0" smtClean="0"/>
              <a:t> </a:t>
            </a:r>
            <a:r>
              <a:rPr lang="de-DE" dirty="0" err="1" smtClean="0"/>
              <a:t>infication</a:t>
            </a:r>
            <a:r>
              <a:rPr lang="de-DE" dirty="0" smtClean="0"/>
              <a:t> </a:t>
            </a:r>
            <a:r>
              <a:rPr lang="de-DE" dirty="0" err="1" smtClean="0"/>
              <a:t>can</a:t>
            </a:r>
            <a:r>
              <a:rPr lang="de-DE" dirty="0" smtClean="0"/>
              <a:t> </a:t>
            </a:r>
            <a:r>
              <a:rPr lang="de-DE" dirty="0" err="1" smtClean="0"/>
              <a:t>be</a:t>
            </a:r>
            <a:r>
              <a:rPr lang="de-DE" dirty="0" smtClean="0"/>
              <a:t> </a:t>
            </a:r>
            <a:r>
              <a:rPr lang="de-DE" dirty="0" err="1" smtClean="0"/>
              <a:t>found</a:t>
            </a:r>
            <a:r>
              <a:rPr lang="de-DE" dirty="0" smtClean="0"/>
              <a:t> in </a:t>
            </a:r>
            <a:r>
              <a:rPr lang="de-DE" dirty="0" err="1" smtClean="0"/>
              <a:t>Bontoc</a:t>
            </a:r>
            <a:r>
              <a:rPr lang="de-DE" dirty="0" smtClean="0"/>
              <a:t>. The </a:t>
            </a:r>
            <a:r>
              <a:rPr lang="de-DE" dirty="0" err="1" smtClean="0"/>
              <a:t>infix</a:t>
            </a:r>
            <a:r>
              <a:rPr lang="de-DE" dirty="0" smtClean="0"/>
              <a:t> </a:t>
            </a:r>
            <a:r>
              <a:rPr lang="de-DE" i="1" dirty="0" smtClean="0"/>
              <a:t>–um– </a:t>
            </a:r>
            <a:r>
              <a:rPr lang="de-DE" dirty="0" err="1" smtClean="0"/>
              <a:t>marks</a:t>
            </a:r>
            <a:r>
              <a:rPr lang="de-DE" dirty="0" smtClean="0"/>
              <a:t> different </a:t>
            </a:r>
            <a:r>
              <a:rPr lang="de-DE" dirty="0" err="1" smtClean="0"/>
              <a:t>semantic</a:t>
            </a:r>
            <a:r>
              <a:rPr lang="de-DE" dirty="0" smtClean="0"/>
              <a:t> </a:t>
            </a:r>
            <a:r>
              <a:rPr lang="de-DE" dirty="0" err="1" smtClean="0"/>
              <a:t>infromation</a:t>
            </a:r>
            <a:r>
              <a:rPr lang="de-DE" dirty="0" smtClean="0"/>
              <a:t>. The </a:t>
            </a:r>
            <a:r>
              <a:rPr lang="de-DE" dirty="0" err="1" smtClean="0"/>
              <a:t>infix</a:t>
            </a:r>
            <a:r>
              <a:rPr lang="de-DE" dirty="0" smtClean="0"/>
              <a:t> </a:t>
            </a:r>
            <a:r>
              <a:rPr lang="de-DE" dirty="0" err="1" smtClean="0"/>
              <a:t>is</a:t>
            </a:r>
            <a:r>
              <a:rPr lang="de-DE" dirty="0" smtClean="0"/>
              <a:t> </a:t>
            </a:r>
            <a:r>
              <a:rPr lang="de-DE" dirty="0" err="1" smtClean="0"/>
              <a:t>prefixed</a:t>
            </a:r>
            <a:r>
              <a:rPr lang="de-DE" dirty="0" smtClean="0"/>
              <a:t> </a:t>
            </a:r>
            <a:r>
              <a:rPr lang="de-DE" dirty="0" err="1" smtClean="0"/>
              <a:t>to</a:t>
            </a:r>
            <a:r>
              <a:rPr lang="de-DE" dirty="0" smtClean="0"/>
              <a:t> </a:t>
            </a:r>
            <a:r>
              <a:rPr lang="de-DE" dirty="0" err="1" smtClean="0"/>
              <a:t>the</a:t>
            </a:r>
            <a:r>
              <a:rPr lang="de-DE" dirty="0" smtClean="0"/>
              <a:t> </a:t>
            </a:r>
            <a:r>
              <a:rPr lang="de-DE" dirty="0" err="1" smtClean="0"/>
              <a:t>word</a:t>
            </a:r>
            <a:r>
              <a:rPr lang="de-DE" dirty="0" smtClean="0"/>
              <a:t>, </a:t>
            </a:r>
            <a:r>
              <a:rPr lang="de-DE" dirty="0" err="1" smtClean="0"/>
              <a:t>ignoring</a:t>
            </a:r>
            <a:r>
              <a:rPr lang="de-DE" dirty="0" smtClean="0"/>
              <a:t> </a:t>
            </a:r>
            <a:r>
              <a:rPr lang="de-DE" dirty="0" err="1" smtClean="0"/>
              <a:t>the</a:t>
            </a:r>
            <a:r>
              <a:rPr lang="de-DE" dirty="0" smtClean="0"/>
              <a:t> </a:t>
            </a:r>
            <a:r>
              <a:rPr lang="de-DE" dirty="0" err="1" smtClean="0"/>
              <a:t>first</a:t>
            </a:r>
            <a:r>
              <a:rPr lang="de-DE" dirty="0" smtClean="0"/>
              <a:t> </a:t>
            </a:r>
            <a:r>
              <a:rPr lang="de-DE" dirty="0" err="1" smtClean="0"/>
              <a:t>consonant</a:t>
            </a:r>
            <a:r>
              <a:rPr lang="de-DE" dirty="0" smtClean="0"/>
              <a:t>, </a:t>
            </a:r>
            <a:r>
              <a:rPr lang="de-DE" dirty="0" err="1" smtClean="0"/>
              <a:t>if</a:t>
            </a:r>
            <a:r>
              <a:rPr lang="de-DE" dirty="0" smtClean="0"/>
              <a:t> </a:t>
            </a:r>
            <a:r>
              <a:rPr lang="de-DE" dirty="0" err="1" smtClean="0"/>
              <a:t>any</a:t>
            </a:r>
            <a:r>
              <a:rPr lang="de-DE" dirty="0" smtClean="0"/>
              <a:t>:</a:t>
            </a:r>
          </a:p>
          <a:p>
            <a:endParaRPr lang="de-DE" dirty="0"/>
          </a:p>
          <a:p>
            <a:endParaRPr lang="de-DE" dirty="0" smtClean="0"/>
          </a:p>
          <a:p>
            <a:r>
              <a:rPr lang="de-DE" dirty="0" err="1" smtClean="0"/>
              <a:t>We</a:t>
            </a:r>
            <a:r>
              <a:rPr lang="de-DE" dirty="0" smtClean="0"/>
              <a:t> will </a:t>
            </a:r>
            <a:r>
              <a:rPr lang="de-DE" dirty="0" err="1" smtClean="0"/>
              <a:t>build</a:t>
            </a:r>
            <a:r>
              <a:rPr lang="de-DE" dirty="0" smtClean="0"/>
              <a:t> </a:t>
            </a:r>
            <a:r>
              <a:rPr lang="de-DE" dirty="0" err="1" smtClean="0"/>
              <a:t>two</a:t>
            </a:r>
            <a:r>
              <a:rPr lang="de-DE" dirty="0" smtClean="0"/>
              <a:t> </a:t>
            </a:r>
            <a:r>
              <a:rPr lang="de-DE" dirty="0" err="1" smtClean="0"/>
              <a:t>transducers</a:t>
            </a:r>
            <a:r>
              <a:rPr lang="de-DE" dirty="0" smtClean="0"/>
              <a:t> – </a:t>
            </a:r>
            <a:r>
              <a:rPr lang="de-DE" dirty="0" err="1" smtClean="0"/>
              <a:t>first</a:t>
            </a:r>
            <a:r>
              <a:rPr lang="de-DE" dirty="0" smtClean="0"/>
              <a:t> </a:t>
            </a:r>
            <a:r>
              <a:rPr lang="de-DE" dirty="0" err="1" smtClean="0"/>
              <a:t>one</a:t>
            </a:r>
            <a:r>
              <a:rPr lang="de-DE" dirty="0" smtClean="0"/>
              <a:t> (T</a:t>
            </a:r>
            <a:r>
              <a:rPr lang="de-DE" baseline="-25000" dirty="0" smtClean="0"/>
              <a:t>1</a:t>
            </a:r>
            <a:r>
              <a:rPr lang="de-DE" dirty="0" smtClean="0"/>
              <a:t>)will </a:t>
            </a:r>
            <a:r>
              <a:rPr lang="de-DE" dirty="0" err="1" smtClean="0"/>
              <a:t>insert</a:t>
            </a:r>
            <a:r>
              <a:rPr lang="de-DE" dirty="0" smtClean="0"/>
              <a:t> a </a:t>
            </a:r>
            <a:r>
              <a:rPr lang="de-DE" dirty="0" err="1" smtClean="0"/>
              <a:t>marker</a:t>
            </a:r>
            <a:r>
              <a:rPr lang="de-DE" dirty="0" smtClean="0"/>
              <a:t> </a:t>
            </a:r>
            <a:r>
              <a:rPr lang="de-DE" b="1" dirty="0" smtClean="0"/>
              <a:t>&gt;</a:t>
            </a:r>
            <a:r>
              <a:rPr lang="de-DE" dirty="0" smtClean="0"/>
              <a:t> (</a:t>
            </a:r>
            <a:r>
              <a:rPr lang="de-DE" dirty="0" err="1" smtClean="0"/>
              <a:t>note</a:t>
            </a:r>
            <a:r>
              <a:rPr lang="de-DE" dirty="0"/>
              <a:t> </a:t>
            </a:r>
            <a:r>
              <a:rPr lang="de-DE" dirty="0" err="1" smtClean="0"/>
              <a:t>that</a:t>
            </a:r>
            <a:r>
              <a:rPr lang="de-DE" dirty="0" smtClean="0"/>
              <a:t> &gt; </a:t>
            </a:r>
            <a:r>
              <a:rPr lang="de-DE" dirty="0"/>
              <a:t>∉ </a:t>
            </a:r>
            <a:r>
              <a:rPr lang="de-DE" dirty="0" err="1" smtClean="0"/>
              <a:t>Σ</a:t>
            </a:r>
            <a:r>
              <a:rPr lang="de-DE" dirty="0" smtClean="0"/>
              <a:t>) in </a:t>
            </a:r>
            <a:r>
              <a:rPr lang="de-DE" dirty="0" err="1" smtClean="0"/>
              <a:t>the</a:t>
            </a:r>
            <a:r>
              <a:rPr lang="de-DE" dirty="0" smtClean="0"/>
              <a:t> </a:t>
            </a:r>
            <a:r>
              <a:rPr lang="de-DE" dirty="0" err="1" smtClean="0"/>
              <a:t>appropriate</a:t>
            </a:r>
            <a:r>
              <a:rPr lang="de-DE" dirty="0" smtClean="0"/>
              <a:t> </a:t>
            </a:r>
            <a:r>
              <a:rPr lang="de-DE" dirty="0" err="1" smtClean="0"/>
              <a:t>location</a:t>
            </a:r>
            <a:r>
              <a:rPr lang="de-DE" dirty="0" smtClean="0"/>
              <a:t> in </a:t>
            </a:r>
            <a:r>
              <a:rPr lang="de-DE" dirty="0" err="1" smtClean="0"/>
              <a:t>the</a:t>
            </a:r>
            <a:r>
              <a:rPr lang="de-DE" dirty="0" smtClean="0"/>
              <a:t> </a:t>
            </a:r>
            <a:r>
              <a:rPr lang="de-DE" dirty="0" err="1" smtClean="0"/>
              <a:t>word</a:t>
            </a:r>
            <a:r>
              <a:rPr lang="de-DE" dirty="0" smtClean="0"/>
              <a:t>, </a:t>
            </a:r>
            <a:r>
              <a:rPr lang="de-DE" dirty="0" err="1" smtClean="0"/>
              <a:t>the</a:t>
            </a:r>
            <a:r>
              <a:rPr lang="de-DE" dirty="0" smtClean="0"/>
              <a:t> </a:t>
            </a:r>
            <a:r>
              <a:rPr lang="de-DE" dirty="0" err="1" smtClean="0"/>
              <a:t>second</a:t>
            </a:r>
            <a:r>
              <a:rPr lang="de-DE" dirty="0" smtClean="0"/>
              <a:t> </a:t>
            </a:r>
            <a:r>
              <a:rPr lang="de-DE" dirty="0" err="1" smtClean="0"/>
              <a:t>one</a:t>
            </a:r>
            <a:r>
              <a:rPr lang="de-DE" dirty="0" smtClean="0"/>
              <a:t> (T</a:t>
            </a:r>
            <a:r>
              <a:rPr lang="de-DE" baseline="-25000" dirty="0" smtClean="0"/>
              <a:t>2</a:t>
            </a:r>
            <a:r>
              <a:rPr lang="de-DE" dirty="0" smtClean="0"/>
              <a:t>) will </a:t>
            </a:r>
            <a:r>
              <a:rPr lang="de-DE" dirty="0" err="1" smtClean="0"/>
              <a:t>convert</a:t>
            </a:r>
            <a:r>
              <a:rPr lang="de-DE" dirty="0" smtClean="0"/>
              <a:t> </a:t>
            </a:r>
            <a:r>
              <a:rPr lang="de-DE" dirty="0" err="1" smtClean="0"/>
              <a:t>the</a:t>
            </a:r>
            <a:r>
              <a:rPr lang="de-DE" dirty="0" smtClean="0"/>
              <a:t> </a:t>
            </a:r>
            <a:r>
              <a:rPr lang="de-DE" dirty="0" err="1" smtClean="0"/>
              <a:t>marker</a:t>
            </a:r>
            <a:r>
              <a:rPr lang="de-DE" dirty="0" smtClean="0"/>
              <a:t> </a:t>
            </a:r>
            <a:r>
              <a:rPr lang="de-DE" dirty="0" err="1" smtClean="0"/>
              <a:t>to</a:t>
            </a:r>
            <a:r>
              <a:rPr lang="de-DE" dirty="0" smtClean="0"/>
              <a:t> </a:t>
            </a:r>
            <a:r>
              <a:rPr lang="de-DE" dirty="0" err="1" smtClean="0"/>
              <a:t>the</a:t>
            </a:r>
            <a:r>
              <a:rPr lang="de-DE" dirty="0" smtClean="0"/>
              <a:t> </a:t>
            </a:r>
            <a:r>
              <a:rPr lang="de-DE" dirty="0" err="1" smtClean="0"/>
              <a:t>infix</a:t>
            </a:r>
            <a:r>
              <a:rPr lang="de-DE" dirty="0" smtClean="0"/>
              <a:t> </a:t>
            </a:r>
            <a:r>
              <a:rPr lang="de-DE" i="1" dirty="0" smtClean="0"/>
              <a:t>–um–</a:t>
            </a:r>
            <a:r>
              <a:rPr lang="de-DE" dirty="0"/>
              <a:t> </a:t>
            </a:r>
            <a:r>
              <a:rPr lang="de-DE" dirty="0" err="1" smtClean="0"/>
              <a:t>and</a:t>
            </a:r>
            <a:r>
              <a:rPr lang="de-DE" dirty="0" smtClean="0"/>
              <a:t> </a:t>
            </a:r>
            <a:r>
              <a:rPr lang="de-DE" dirty="0" err="1" smtClean="0"/>
              <a:t>add</a:t>
            </a:r>
            <a:r>
              <a:rPr lang="de-DE" dirty="0" smtClean="0"/>
              <a:t> a </a:t>
            </a:r>
            <a:r>
              <a:rPr lang="de-DE" dirty="0" err="1" smtClean="0"/>
              <a:t>morphosyntactic</a:t>
            </a:r>
            <a:r>
              <a:rPr lang="de-DE" dirty="0" smtClean="0"/>
              <a:t> </a:t>
            </a:r>
            <a:r>
              <a:rPr lang="de-DE" dirty="0" err="1" smtClean="0"/>
              <a:t>feature</a:t>
            </a:r>
            <a:r>
              <a:rPr lang="de-DE" dirty="0" smtClean="0"/>
              <a:t> [+</a:t>
            </a:r>
            <a:r>
              <a:rPr lang="de-DE" dirty="0" err="1" smtClean="0"/>
              <a:t>be</a:t>
            </a:r>
            <a:r>
              <a:rPr lang="de-DE" dirty="0" smtClean="0"/>
              <a:t>] </a:t>
            </a:r>
            <a:r>
              <a:rPr lang="de-DE" dirty="0" err="1" smtClean="0"/>
              <a:t>marking</a:t>
            </a:r>
            <a:r>
              <a:rPr lang="de-DE" dirty="0" smtClean="0"/>
              <a:t> </a:t>
            </a:r>
            <a:r>
              <a:rPr lang="de-DE" dirty="0" err="1" smtClean="0"/>
              <a:t>the</a:t>
            </a:r>
            <a:r>
              <a:rPr lang="de-DE" dirty="0" smtClean="0"/>
              <a:t> </a:t>
            </a:r>
            <a:r>
              <a:rPr lang="de-DE" dirty="0" err="1" smtClean="0"/>
              <a:t>construction</a:t>
            </a:r>
            <a:r>
              <a:rPr lang="de-DE" dirty="0" smtClean="0"/>
              <a:t> </a:t>
            </a:r>
            <a:r>
              <a:rPr lang="de-DE" dirty="0" err="1" smtClean="0"/>
              <a:t>at</a:t>
            </a:r>
            <a:r>
              <a:rPr lang="de-DE" dirty="0" smtClean="0"/>
              <a:t> </a:t>
            </a:r>
            <a:r>
              <a:rPr lang="de-DE" dirty="0" err="1" smtClean="0"/>
              <a:t>the</a:t>
            </a:r>
            <a:r>
              <a:rPr lang="de-DE" dirty="0" smtClean="0"/>
              <a:t> end </a:t>
            </a:r>
            <a:r>
              <a:rPr lang="de-DE" dirty="0" err="1" smtClean="0"/>
              <a:t>of</a:t>
            </a:r>
            <a:r>
              <a:rPr lang="de-DE" dirty="0" smtClean="0"/>
              <a:t> </a:t>
            </a:r>
            <a:r>
              <a:rPr lang="de-DE" dirty="0" err="1" smtClean="0"/>
              <a:t>the</a:t>
            </a:r>
            <a:r>
              <a:rPr lang="de-DE" dirty="0" smtClean="0"/>
              <a:t> </a:t>
            </a:r>
            <a:r>
              <a:rPr lang="de-DE" dirty="0" err="1" smtClean="0"/>
              <a:t>word</a:t>
            </a:r>
            <a:r>
              <a:rPr lang="de-DE" dirty="0" smtClean="0"/>
              <a:t>. </a:t>
            </a:r>
            <a:endParaRPr lang="de-DE" dirty="0"/>
          </a:p>
        </p:txBody>
      </p:sp>
      <p:sp>
        <p:nvSpPr>
          <p:cNvPr id="5" name="Datumsplatzhalter 4"/>
          <p:cNvSpPr>
            <a:spLocks noGrp="1"/>
          </p:cNvSpPr>
          <p:nvPr>
            <p:ph type="dt" sz="half" idx="10"/>
          </p:nvPr>
        </p:nvSpPr>
        <p:spPr/>
        <p:txBody>
          <a:bodyPr/>
          <a:lstStyle/>
          <a:p>
            <a:r>
              <a:rPr lang="de-DE" smtClean="0"/>
              <a:t>21.05.14</a:t>
            </a:r>
            <a:endParaRPr lang="de-DE"/>
          </a:p>
        </p:txBody>
      </p:sp>
      <p:graphicFrame>
        <p:nvGraphicFramePr>
          <p:cNvPr id="4" name="Tabelle 3"/>
          <p:cNvGraphicFramePr>
            <a:graphicFrameLocks noGrp="1"/>
          </p:cNvGraphicFramePr>
          <p:nvPr>
            <p:extLst>
              <p:ext uri="{D42A27DB-BD31-4B8C-83A1-F6EECF244321}">
                <p14:modId xmlns:p14="http://schemas.microsoft.com/office/powerpoint/2010/main" val="4103291752"/>
              </p:ext>
            </p:extLst>
          </p:nvPr>
        </p:nvGraphicFramePr>
        <p:xfrm>
          <a:off x="1727814" y="3563947"/>
          <a:ext cx="6096000" cy="767080"/>
        </p:xfrm>
        <a:graphic>
          <a:graphicData uri="http://schemas.openxmlformats.org/drawingml/2006/table">
            <a:tbl>
              <a:tblPr bandRow="1">
                <a:tableStyleId>{073A0DAA-6AF3-43AB-8588-CEC1D06C72B9}</a:tableStyleId>
              </a:tblPr>
              <a:tblGrid>
                <a:gridCol w="3048000"/>
                <a:gridCol w="3048000"/>
              </a:tblGrid>
              <a:tr h="0">
                <a:tc>
                  <a:txBody>
                    <a:bodyPr/>
                    <a:lstStyle/>
                    <a:p>
                      <a:pPr algn="ctr"/>
                      <a:r>
                        <a:rPr lang="de-DE" dirty="0" err="1" smtClean="0"/>
                        <a:t>antj</a:t>
                      </a:r>
                      <a:r>
                        <a:rPr lang="de-DE" sz="2000" dirty="0" err="1" smtClean="0"/>
                        <a:t>ŏ</a:t>
                      </a:r>
                      <a:r>
                        <a:rPr lang="de-DE" dirty="0" err="1" smtClean="0"/>
                        <a:t>ak</a:t>
                      </a:r>
                      <a:r>
                        <a:rPr lang="de-DE" baseline="0" dirty="0" smtClean="0"/>
                        <a:t> </a:t>
                      </a:r>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b="1" dirty="0" err="1" smtClean="0"/>
                        <a:t>um</a:t>
                      </a:r>
                      <a:r>
                        <a:rPr lang="de-DE" dirty="0" err="1" smtClean="0"/>
                        <a:t>antj</a:t>
                      </a:r>
                      <a:r>
                        <a:rPr lang="de-DE" sz="2000" dirty="0" err="1" smtClean="0"/>
                        <a:t>ŏ</a:t>
                      </a:r>
                      <a:r>
                        <a:rPr lang="de-DE" dirty="0" err="1" smtClean="0"/>
                        <a:t>ak</a:t>
                      </a:r>
                      <a:r>
                        <a:rPr lang="de-DE" baseline="0" dirty="0" smtClean="0"/>
                        <a:t> </a:t>
                      </a:r>
                      <a:endParaRPr lang="de-DE" dirty="0" smtClean="0"/>
                    </a:p>
                  </a:txBody>
                  <a:tcPr/>
                </a:tc>
              </a:tr>
              <a:tr h="370840">
                <a:tc>
                  <a:txBody>
                    <a:bodyPr/>
                    <a:lstStyle/>
                    <a:p>
                      <a:pPr algn="ctr"/>
                      <a:r>
                        <a:rPr lang="de-DE" dirty="0" err="1" smtClean="0"/>
                        <a:t>kăwĭsat</a:t>
                      </a:r>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dirty="0" err="1" smtClean="0"/>
                        <a:t>k</a:t>
                      </a:r>
                      <a:r>
                        <a:rPr lang="de-DE" b="1" dirty="0" err="1" smtClean="0"/>
                        <a:t>um</a:t>
                      </a:r>
                      <a:r>
                        <a:rPr lang="de-DE" dirty="0" err="1" smtClean="0"/>
                        <a:t>ăwĭsat</a:t>
                      </a:r>
                      <a:endParaRPr lang="de-DE" dirty="0" smtClean="0"/>
                    </a:p>
                  </a:txBody>
                  <a:tcPr/>
                </a:tc>
              </a:tr>
            </a:tbl>
          </a:graphicData>
        </a:graphic>
      </p:graphicFrame>
    </p:spTree>
    <p:extLst>
      <p:ext uri="{BB962C8B-B14F-4D97-AF65-F5344CB8AC3E}">
        <p14:creationId xmlns:p14="http://schemas.microsoft.com/office/powerpoint/2010/main" val="3871238007"/>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Streng.thmx</Template>
  <TotalTime>0</TotalTime>
  <Words>817</Words>
  <Application>Microsoft Macintosh PowerPoint</Application>
  <PresentationFormat>Bildschirmpräsentation (4:3)</PresentationFormat>
  <Paragraphs>148</Paragraphs>
  <Slides>12</Slides>
  <Notes>1</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Perception</vt:lpstr>
      <vt:lpstr>Computational Morphology</vt:lpstr>
      <vt:lpstr>Literature</vt:lpstr>
      <vt:lpstr>Phonological changes induced by affixation</vt:lpstr>
      <vt:lpstr>Phonological changes induced by affixation</vt:lpstr>
      <vt:lpstr>Subsegmental morphology</vt:lpstr>
      <vt:lpstr>Subsegmental morphology</vt:lpstr>
      <vt:lpstr>Subtractive morphology</vt:lpstr>
      <vt:lpstr>Subtractive morphology</vt:lpstr>
      <vt:lpstr>Extrametrical infixation </vt:lpstr>
      <vt:lpstr>Extrametrical infixation </vt:lpstr>
      <vt:lpstr>Positively circumscribed infixation</vt:lpstr>
      <vt:lpstr>Positively circumscribed infixation</vt:lpstr>
    </vt:vector>
  </TitlesOfParts>
  <Company>Heinrich Heine Universität Düsseldorf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Morphology</dc:title>
  <dc:creator>Kaja Fietkiewicz</dc:creator>
  <cp:lastModifiedBy>Kaja Fietkiewicz</cp:lastModifiedBy>
  <cp:revision>73</cp:revision>
  <dcterms:created xsi:type="dcterms:W3CDTF">2014-05-08T13:54:03Z</dcterms:created>
  <dcterms:modified xsi:type="dcterms:W3CDTF">2014-05-28T06:57:11Z</dcterms:modified>
</cp:coreProperties>
</file>